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7" r:id="rId2"/>
    <p:sldId id="260" r:id="rId3"/>
    <p:sldId id="273" r:id="rId4"/>
    <p:sldId id="274" r:id="rId5"/>
    <p:sldId id="275" r:id="rId6"/>
    <p:sldId id="259" r:id="rId7"/>
    <p:sldId id="258" r:id="rId8"/>
    <p:sldId id="263" r:id="rId9"/>
    <p:sldId id="264" r:id="rId10"/>
    <p:sldId id="265" r:id="rId11"/>
    <p:sldId id="276" r:id="rId12"/>
    <p:sldId id="277" r:id="rId13"/>
    <p:sldId id="269" r:id="rId14"/>
    <p:sldId id="270" r:id="rId15"/>
    <p:sldId id="271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99"/>
    <a:srgbClr val="99FF33"/>
    <a:srgbClr val="FFD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BF0BC-2668-4FF5-96AB-DE48ED1C14F5}" type="doc">
      <dgm:prSet loTypeId="urn:microsoft.com/office/officeart/2005/8/layout/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CBA5DC-C656-41DC-973A-4F4A907480F5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mn-MN" i="1" dirty="0" smtClean="0">
              <a:solidFill>
                <a:schemeClr val="tx1"/>
              </a:solidFill>
            </a:rPr>
            <a:t>Хөрөнгийг хүлээн авах комисс томилох</a:t>
          </a:r>
          <a:endParaRPr lang="en-US" dirty="0">
            <a:solidFill>
              <a:schemeClr val="tx1"/>
            </a:solidFill>
          </a:endParaRPr>
        </a:p>
      </dgm:t>
    </dgm:pt>
    <dgm:pt modelId="{01BFBF53-6834-48D2-8039-3F8AB71D5427}" type="parTrans" cxnId="{BB474A0B-15AC-4AA2-B264-065E06FF123A}">
      <dgm:prSet/>
      <dgm:spPr/>
      <dgm:t>
        <a:bodyPr/>
        <a:lstStyle/>
        <a:p>
          <a:endParaRPr lang="en-US"/>
        </a:p>
      </dgm:t>
    </dgm:pt>
    <dgm:pt modelId="{68C6D5C7-78AF-4AA5-B378-840FBFFC4949}" type="sibTrans" cxnId="{BB474A0B-15AC-4AA2-B264-065E06FF123A}">
      <dgm:prSet/>
      <dgm:spPr/>
      <dgm:t>
        <a:bodyPr/>
        <a:lstStyle/>
        <a:p>
          <a:endParaRPr lang="en-US"/>
        </a:p>
      </dgm:t>
    </dgm:pt>
    <dgm:pt modelId="{37346203-047C-4B0C-95DE-ACC0F1C8B91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mn-MN" i="1" dirty="0" smtClean="0">
              <a:solidFill>
                <a:schemeClr val="tx1"/>
              </a:solidFill>
            </a:rPr>
            <a:t>Гүйцэтгэлд хөндлөнгийн хяналтыг хийж, дүгнэлт гаргах</a:t>
          </a:r>
          <a:endParaRPr lang="en-US" dirty="0">
            <a:solidFill>
              <a:schemeClr val="tx1"/>
            </a:solidFill>
          </a:endParaRPr>
        </a:p>
      </dgm:t>
    </dgm:pt>
    <dgm:pt modelId="{5D58231E-1980-4682-AABB-F7E629600C62}" type="parTrans" cxnId="{4151EDDE-ED64-4B6D-991A-6DE864A3C8A8}">
      <dgm:prSet/>
      <dgm:spPr/>
      <dgm:t>
        <a:bodyPr/>
        <a:lstStyle/>
        <a:p>
          <a:endParaRPr lang="en-US"/>
        </a:p>
      </dgm:t>
    </dgm:pt>
    <dgm:pt modelId="{839889E6-548E-4676-BB0D-7155A711D6B1}" type="sibTrans" cxnId="{4151EDDE-ED64-4B6D-991A-6DE864A3C8A8}">
      <dgm:prSet/>
      <dgm:spPr/>
      <dgm:t>
        <a:bodyPr/>
        <a:lstStyle/>
        <a:p>
          <a:endParaRPr lang="en-US"/>
        </a:p>
      </dgm:t>
    </dgm:pt>
    <dgm:pt modelId="{06B49FB6-B497-4DA3-A784-0AC4DFFBAF4A}">
      <dgm:prSet phldrT="[Text]"/>
      <dgm:spPr>
        <a:solidFill>
          <a:srgbClr val="FFDEBD"/>
        </a:solidFill>
      </dgm:spPr>
      <dgm:t>
        <a:bodyPr/>
        <a:lstStyle/>
        <a:p>
          <a:r>
            <a:rPr lang="mn-MN" i="1" dirty="0" smtClean="0">
              <a:solidFill>
                <a:schemeClr val="tx1"/>
              </a:solidFill>
            </a:rPr>
            <a:t>Хөрөнгийг хүлээн авах, хүлээн авсан протокол шийдвэр гаргах</a:t>
          </a:r>
          <a:endParaRPr lang="en-US" dirty="0">
            <a:solidFill>
              <a:schemeClr val="tx1"/>
            </a:solidFill>
          </a:endParaRPr>
        </a:p>
      </dgm:t>
    </dgm:pt>
    <dgm:pt modelId="{65F6481F-9A67-4F49-9C4E-0813BA81F61E}" type="parTrans" cxnId="{72AC5A5A-56FF-490D-8FB5-4CA0542F3C17}">
      <dgm:prSet/>
      <dgm:spPr/>
      <dgm:t>
        <a:bodyPr/>
        <a:lstStyle/>
        <a:p>
          <a:endParaRPr lang="en-US"/>
        </a:p>
      </dgm:t>
    </dgm:pt>
    <dgm:pt modelId="{E45AF281-54D7-4BCD-89B2-52E6F9B8B869}" type="sibTrans" cxnId="{72AC5A5A-56FF-490D-8FB5-4CA0542F3C17}">
      <dgm:prSet/>
      <dgm:spPr/>
      <dgm:t>
        <a:bodyPr/>
        <a:lstStyle/>
        <a:p>
          <a:endParaRPr lang="en-US"/>
        </a:p>
      </dgm:t>
    </dgm:pt>
    <dgm:pt modelId="{FAF9282F-EB29-47F1-9DA4-344B9886F355}">
      <dgm:prSet phldrT="[Text]"/>
      <dgm:spPr>
        <a:solidFill>
          <a:srgbClr val="99FF33"/>
        </a:solidFill>
      </dgm:spPr>
      <dgm:t>
        <a:bodyPr/>
        <a:lstStyle/>
        <a:p>
          <a:r>
            <a:rPr lang="mn-MN" i="1" dirty="0" smtClean="0">
              <a:solidFill>
                <a:schemeClr val="tx1"/>
              </a:solidFill>
            </a:rPr>
            <a:t>Орон нутгийн болон төрийн өмчид бүртгэх, холбогдох этгээдэд хариуцуулах шийдвэр гаргах</a:t>
          </a:r>
          <a:endParaRPr lang="en-US" dirty="0">
            <a:solidFill>
              <a:schemeClr val="tx1"/>
            </a:solidFill>
          </a:endParaRPr>
        </a:p>
      </dgm:t>
    </dgm:pt>
    <dgm:pt modelId="{922884D2-BC14-4AE1-AE11-970A6E15CD26}" type="parTrans" cxnId="{FC7ECED2-A894-49FB-9740-F3DBC4852C2F}">
      <dgm:prSet/>
      <dgm:spPr/>
      <dgm:t>
        <a:bodyPr/>
        <a:lstStyle/>
        <a:p>
          <a:endParaRPr lang="en-US"/>
        </a:p>
      </dgm:t>
    </dgm:pt>
    <dgm:pt modelId="{0E52E545-8F8C-4E64-BAAE-CF8360281775}" type="sibTrans" cxnId="{FC7ECED2-A894-49FB-9740-F3DBC4852C2F}">
      <dgm:prSet/>
      <dgm:spPr/>
      <dgm:t>
        <a:bodyPr/>
        <a:lstStyle/>
        <a:p>
          <a:endParaRPr lang="en-US"/>
        </a:p>
      </dgm:t>
    </dgm:pt>
    <dgm:pt modelId="{41D074C7-1506-4AB0-A056-55EE27EC47B1}">
      <dgm:prSet phldrT="[Text]"/>
      <dgm:spPr>
        <a:solidFill>
          <a:srgbClr val="FFCC99"/>
        </a:solidFill>
      </dgm:spPr>
      <dgm:t>
        <a:bodyPr/>
        <a:lstStyle/>
        <a:p>
          <a:r>
            <a:rPr lang="mn-MN" i="1" dirty="0" smtClean="0">
              <a:solidFill>
                <a:schemeClr val="tx1"/>
              </a:solidFill>
            </a:rPr>
            <a:t>Гүйцэтгэл, санхүүжилтийн мэдээллийг ОНХС-ийн мэдээллийн системд бүртгэх</a:t>
          </a:r>
          <a:endParaRPr lang="en-US" dirty="0">
            <a:solidFill>
              <a:schemeClr val="tx1"/>
            </a:solidFill>
          </a:endParaRPr>
        </a:p>
      </dgm:t>
    </dgm:pt>
    <dgm:pt modelId="{27DD2C7D-D866-449D-A3BA-ED59A48DA1D5}" type="parTrans" cxnId="{25395941-6F92-4E41-9043-1EB674AC7B8C}">
      <dgm:prSet/>
      <dgm:spPr/>
      <dgm:t>
        <a:bodyPr/>
        <a:lstStyle/>
        <a:p>
          <a:endParaRPr lang="en-US"/>
        </a:p>
      </dgm:t>
    </dgm:pt>
    <dgm:pt modelId="{22682116-B9F2-4B10-84CF-CA6BCA5719D0}" type="sibTrans" cxnId="{25395941-6F92-4E41-9043-1EB674AC7B8C}">
      <dgm:prSet/>
      <dgm:spPr/>
      <dgm:t>
        <a:bodyPr/>
        <a:lstStyle/>
        <a:p>
          <a:endParaRPr lang="en-US"/>
        </a:p>
      </dgm:t>
    </dgm:pt>
    <dgm:pt modelId="{516AAADC-DA68-4B1E-8D6E-4107DBD82ACC}">
      <dgm:prSet phldrT="[Text]"/>
      <dgm:spPr>
        <a:solidFill>
          <a:srgbClr val="CC99FF"/>
        </a:solidFill>
      </dgm:spPr>
      <dgm:t>
        <a:bodyPr/>
        <a:lstStyle/>
        <a:p>
          <a:r>
            <a:rPr lang="mn-MN" i="1" dirty="0" smtClean="0">
              <a:solidFill>
                <a:schemeClr val="tx1"/>
              </a:solidFill>
            </a:rPr>
            <a:t>ИТХ-ийн шийдвэрээр хөрөнгө эзэмших үүрэг хүлээсэн этгээд байгууллагын өмчлөлд бүртгэх, ашиглалт, хадгалалт хамгаалалтыг хариуцах</a:t>
          </a:r>
          <a:endParaRPr lang="en-US" dirty="0">
            <a:solidFill>
              <a:schemeClr val="tx1"/>
            </a:solidFill>
          </a:endParaRPr>
        </a:p>
      </dgm:t>
    </dgm:pt>
    <dgm:pt modelId="{82712F4F-9314-46A9-BCF6-682AB95E5D9F}" type="parTrans" cxnId="{C3DCBD30-8D36-49B1-A018-907A8C9D3625}">
      <dgm:prSet/>
      <dgm:spPr/>
      <dgm:t>
        <a:bodyPr/>
        <a:lstStyle/>
        <a:p>
          <a:endParaRPr lang="en-US"/>
        </a:p>
      </dgm:t>
    </dgm:pt>
    <dgm:pt modelId="{0880DF24-D9AD-44E1-A361-091A222B5E9A}" type="sibTrans" cxnId="{C3DCBD30-8D36-49B1-A018-907A8C9D3625}">
      <dgm:prSet/>
      <dgm:spPr/>
      <dgm:t>
        <a:bodyPr/>
        <a:lstStyle/>
        <a:p>
          <a:endParaRPr lang="en-US"/>
        </a:p>
      </dgm:t>
    </dgm:pt>
    <dgm:pt modelId="{1688C34F-7625-4803-BD69-3B09FA53A125}" type="pres">
      <dgm:prSet presAssocID="{9FFBF0BC-2668-4FF5-96AB-DE48ED1C14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361419-43A9-45D3-9908-9400AE325B7C}" type="pres">
      <dgm:prSet presAssocID="{8BCBA5DC-C656-41DC-973A-4F4A907480F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7C86C-1F9D-4669-A8FE-DCA0B41375E6}" type="pres">
      <dgm:prSet presAssocID="{68C6D5C7-78AF-4AA5-B378-840FBFFC494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91E619D-ED48-4386-B6D6-AC7B9686C442}" type="pres">
      <dgm:prSet presAssocID="{68C6D5C7-78AF-4AA5-B378-840FBFFC494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67B1B3E-BC7B-40FD-95B5-E3B81369E14B}" type="pres">
      <dgm:prSet presAssocID="{37346203-047C-4B0C-95DE-ACC0F1C8B91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7B0E3-FBEE-466F-BC9C-3855614F149D}" type="pres">
      <dgm:prSet presAssocID="{839889E6-548E-4676-BB0D-7155A711D6B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828CF30-820C-48F5-AF20-C3CF32FA7419}" type="pres">
      <dgm:prSet presAssocID="{839889E6-548E-4676-BB0D-7155A711D6B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B3390A4-8EC1-4212-A79D-E83D2C051B4C}" type="pres">
      <dgm:prSet presAssocID="{06B49FB6-B497-4DA3-A784-0AC4DFFBAF4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5868B-FEE8-4B40-AE8E-B422BDC73A31}" type="pres">
      <dgm:prSet presAssocID="{E45AF281-54D7-4BCD-89B2-52E6F9B8B86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CB658E2-27A0-4819-AD71-F42059A4E377}" type="pres">
      <dgm:prSet presAssocID="{E45AF281-54D7-4BCD-89B2-52E6F9B8B86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734D524-9069-4367-B83D-16BDF7073E8D}" type="pres">
      <dgm:prSet presAssocID="{FAF9282F-EB29-47F1-9DA4-344B9886F35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D9D02-A2D8-48E5-AF24-029323FF4681}" type="pres">
      <dgm:prSet presAssocID="{0E52E545-8F8C-4E64-BAAE-CF836028177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C4C5906-9A60-4B6B-88DB-6BC382D720A9}" type="pres">
      <dgm:prSet presAssocID="{0E52E545-8F8C-4E64-BAAE-CF836028177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5DC6397-D739-47C3-ADE2-13AEB292B993}" type="pres">
      <dgm:prSet presAssocID="{41D074C7-1506-4AB0-A056-55EE27EC47B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E08C6-6483-4D2B-BBB4-ABBF66D37EE7}" type="pres">
      <dgm:prSet presAssocID="{22682116-B9F2-4B10-84CF-CA6BCA5719D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9B98BA5-ABF1-465A-9CAB-2AD9B2435A81}" type="pres">
      <dgm:prSet presAssocID="{22682116-B9F2-4B10-84CF-CA6BCA5719D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8C4C8F0-16D6-4838-8263-842E417F3D8B}" type="pres">
      <dgm:prSet presAssocID="{516AAADC-DA68-4B1E-8D6E-4107DBD82AC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3A0D0F-C1D3-45D8-8CE6-50F724F82095}" type="presOf" srcId="{839889E6-548E-4676-BB0D-7155A711D6B1}" destId="{D828CF30-820C-48F5-AF20-C3CF32FA7419}" srcOrd="1" destOrd="0" presId="urn:microsoft.com/office/officeart/2005/8/layout/process5"/>
    <dgm:cxn modelId="{E216D6AD-D17B-4F65-AC82-05598AE422C7}" type="presOf" srcId="{68C6D5C7-78AF-4AA5-B378-840FBFFC4949}" destId="{D91E619D-ED48-4386-B6D6-AC7B9686C442}" srcOrd="1" destOrd="0" presId="urn:microsoft.com/office/officeart/2005/8/layout/process5"/>
    <dgm:cxn modelId="{FC7ECED2-A894-49FB-9740-F3DBC4852C2F}" srcId="{9FFBF0BC-2668-4FF5-96AB-DE48ED1C14F5}" destId="{FAF9282F-EB29-47F1-9DA4-344B9886F355}" srcOrd="3" destOrd="0" parTransId="{922884D2-BC14-4AE1-AE11-970A6E15CD26}" sibTransId="{0E52E545-8F8C-4E64-BAAE-CF8360281775}"/>
    <dgm:cxn modelId="{937E80A1-B0F4-4D22-B784-7446536CA502}" type="presOf" srcId="{0E52E545-8F8C-4E64-BAAE-CF8360281775}" destId="{C98D9D02-A2D8-48E5-AF24-029323FF4681}" srcOrd="0" destOrd="0" presId="urn:microsoft.com/office/officeart/2005/8/layout/process5"/>
    <dgm:cxn modelId="{ABAF1D59-8C52-4771-8F4E-5A49591B24AC}" type="presOf" srcId="{E45AF281-54D7-4BCD-89B2-52E6F9B8B869}" destId="{3CB658E2-27A0-4819-AD71-F42059A4E377}" srcOrd="1" destOrd="0" presId="urn:microsoft.com/office/officeart/2005/8/layout/process5"/>
    <dgm:cxn modelId="{47FC80D4-106D-4E3D-9591-36E041E827E0}" type="presOf" srcId="{68C6D5C7-78AF-4AA5-B378-840FBFFC4949}" destId="{3037C86C-1F9D-4669-A8FE-DCA0B41375E6}" srcOrd="0" destOrd="0" presId="urn:microsoft.com/office/officeart/2005/8/layout/process5"/>
    <dgm:cxn modelId="{CC5287D3-0583-40D3-AD84-917A047A3287}" type="presOf" srcId="{0E52E545-8F8C-4E64-BAAE-CF8360281775}" destId="{7C4C5906-9A60-4B6B-88DB-6BC382D720A9}" srcOrd="1" destOrd="0" presId="urn:microsoft.com/office/officeart/2005/8/layout/process5"/>
    <dgm:cxn modelId="{B9FC9A9B-9DFB-4132-9DD3-938A718D693A}" type="presOf" srcId="{839889E6-548E-4676-BB0D-7155A711D6B1}" destId="{63E7B0E3-FBEE-466F-BC9C-3855614F149D}" srcOrd="0" destOrd="0" presId="urn:microsoft.com/office/officeart/2005/8/layout/process5"/>
    <dgm:cxn modelId="{1A6745D6-3E63-4C3E-9122-991C33636107}" type="presOf" srcId="{06B49FB6-B497-4DA3-A784-0AC4DFFBAF4A}" destId="{0B3390A4-8EC1-4212-A79D-E83D2C051B4C}" srcOrd="0" destOrd="0" presId="urn:microsoft.com/office/officeart/2005/8/layout/process5"/>
    <dgm:cxn modelId="{C3DCBD30-8D36-49B1-A018-907A8C9D3625}" srcId="{9FFBF0BC-2668-4FF5-96AB-DE48ED1C14F5}" destId="{516AAADC-DA68-4B1E-8D6E-4107DBD82ACC}" srcOrd="5" destOrd="0" parTransId="{82712F4F-9314-46A9-BCF6-682AB95E5D9F}" sibTransId="{0880DF24-D9AD-44E1-A361-091A222B5E9A}"/>
    <dgm:cxn modelId="{4D2872EB-6950-4DAF-A113-9CAC32A18C1D}" type="presOf" srcId="{37346203-047C-4B0C-95DE-ACC0F1C8B91E}" destId="{267B1B3E-BC7B-40FD-95B5-E3B81369E14B}" srcOrd="0" destOrd="0" presId="urn:microsoft.com/office/officeart/2005/8/layout/process5"/>
    <dgm:cxn modelId="{4151EDDE-ED64-4B6D-991A-6DE864A3C8A8}" srcId="{9FFBF0BC-2668-4FF5-96AB-DE48ED1C14F5}" destId="{37346203-047C-4B0C-95DE-ACC0F1C8B91E}" srcOrd="1" destOrd="0" parTransId="{5D58231E-1980-4682-AABB-F7E629600C62}" sibTransId="{839889E6-548E-4676-BB0D-7155A711D6B1}"/>
    <dgm:cxn modelId="{ADBED581-CED2-46F7-B46C-FB8DD5620D62}" type="presOf" srcId="{FAF9282F-EB29-47F1-9DA4-344B9886F355}" destId="{4734D524-9069-4367-B83D-16BDF7073E8D}" srcOrd="0" destOrd="0" presId="urn:microsoft.com/office/officeart/2005/8/layout/process5"/>
    <dgm:cxn modelId="{BB474A0B-15AC-4AA2-B264-065E06FF123A}" srcId="{9FFBF0BC-2668-4FF5-96AB-DE48ED1C14F5}" destId="{8BCBA5DC-C656-41DC-973A-4F4A907480F5}" srcOrd="0" destOrd="0" parTransId="{01BFBF53-6834-48D2-8039-3F8AB71D5427}" sibTransId="{68C6D5C7-78AF-4AA5-B378-840FBFFC4949}"/>
    <dgm:cxn modelId="{9702E6E2-3271-4994-B3EF-DDD678CAE256}" type="presOf" srcId="{9FFBF0BC-2668-4FF5-96AB-DE48ED1C14F5}" destId="{1688C34F-7625-4803-BD69-3B09FA53A125}" srcOrd="0" destOrd="0" presId="urn:microsoft.com/office/officeart/2005/8/layout/process5"/>
    <dgm:cxn modelId="{F3190CDC-E22A-4BE4-AD11-5463FE3CE3EB}" type="presOf" srcId="{22682116-B9F2-4B10-84CF-CA6BCA5719D0}" destId="{1E5E08C6-6483-4D2B-BBB4-ABBF66D37EE7}" srcOrd="0" destOrd="0" presId="urn:microsoft.com/office/officeart/2005/8/layout/process5"/>
    <dgm:cxn modelId="{72AC5A5A-56FF-490D-8FB5-4CA0542F3C17}" srcId="{9FFBF0BC-2668-4FF5-96AB-DE48ED1C14F5}" destId="{06B49FB6-B497-4DA3-A784-0AC4DFFBAF4A}" srcOrd="2" destOrd="0" parTransId="{65F6481F-9A67-4F49-9C4E-0813BA81F61E}" sibTransId="{E45AF281-54D7-4BCD-89B2-52E6F9B8B869}"/>
    <dgm:cxn modelId="{591DB27A-AEDA-4E1A-95B8-BE2D234C50C0}" type="presOf" srcId="{41D074C7-1506-4AB0-A056-55EE27EC47B1}" destId="{25DC6397-D739-47C3-ADE2-13AEB292B993}" srcOrd="0" destOrd="0" presId="urn:microsoft.com/office/officeart/2005/8/layout/process5"/>
    <dgm:cxn modelId="{A8D852CB-05D4-4D38-8CFD-D2C5E48C7E47}" type="presOf" srcId="{22682116-B9F2-4B10-84CF-CA6BCA5719D0}" destId="{89B98BA5-ABF1-465A-9CAB-2AD9B2435A81}" srcOrd="1" destOrd="0" presId="urn:microsoft.com/office/officeart/2005/8/layout/process5"/>
    <dgm:cxn modelId="{25395941-6F92-4E41-9043-1EB674AC7B8C}" srcId="{9FFBF0BC-2668-4FF5-96AB-DE48ED1C14F5}" destId="{41D074C7-1506-4AB0-A056-55EE27EC47B1}" srcOrd="4" destOrd="0" parTransId="{27DD2C7D-D866-449D-A3BA-ED59A48DA1D5}" sibTransId="{22682116-B9F2-4B10-84CF-CA6BCA5719D0}"/>
    <dgm:cxn modelId="{8947C3A2-5B6F-4C8F-A6C1-8DEE29B9876A}" type="presOf" srcId="{E45AF281-54D7-4BCD-89B2-52E6F9B8B869}" destId="{29D5868B-FEE8-4B40-AE8E-B422BDC73A31}" srcOrd="0" destOrd="0" presId="urn:microsoft.com/office/officeart/2005/8/layout/process5"/>
    <dgm:cxn modelId="{F09B1385-C1DE-4F84-8B22-20BCC0377C61}" type="presOf" srcId="{8BCBA5DC-C656-41DC-973A-4F4A907480F5}" destId="{7F361419-43A9-45D3-9908-9400AE325B7C}" srcOrd="0" destOrd="0" presId="urn:microsoft.com/office/officeart/2005/8/layout/process5"/>
    <dgm:cxn modelId="{6C7662C8-DCDF-49D0-A47E-F782AD6078B4}" type="presOf" srcId="{516AAADC-DA68-4B1E-8D6E-4107DBD82ACC}" destId="{88C4C8F0-16D6-4838-8263-842E417F3D8B}" srcOrd="0" destOrd="0" presId="urn:microsoft.com/office/officeart/2005/8/layout/process5"/>
    <dgm:cxn modelId="{76380138-8C2B-4F37-9BED-CB584C790565}" type="presParOf" srcId="{1688C34F-7625-4803-BD69-3B09FA53A125}" destId="{7F361419-43A9-45D3-9908-9400AE325B7C}" srcOrd="0" destOrd="0" presId="urn:microsoft.com/office/officeart/2005/8/layout/process5"/>
    <dgm:cxn modelId="{1E6C8060-1F5A-4755-9A60-D900649891A2}" type="presParOf" srcId="{1688C34F-7625-4803-BD69-3B09FA53A125}" destId="{3037C86C-1F9D-4669-A8FE-DCA0B41375E6}" srcOrd="1" destOrd="0" presId="urn:microsoft.com/office/officeart/2005/8/layout/process5"/>
    <dgm:cxn modelId="{E03FD497-E40C-4EE5-8654-3A73D0F13D28}" type="presParOf" srcId="{3037C86C-1F9D-4669-A8FE-DCA0B41375E6}" destId="{D91E619D-ED48-4386-B6D6-AC7B9686C442}" srcOrd="0" destOrd="0" presId="urn:microsoft.com/office/officeart/2005/8/layout/process5"/>
    <dgm:cxn modelId="{84662EA2-B57D-46FF-87C3-6E5232B9F3CD}" type="presParOf" srcId="{1688C34F-7625-4803-BD69-3B09FA53A125}" destId="{267B1B3E-BC7B-40FD-95B5-E3B81369E14B}" srcOrd="2" destOrd="0" presId="urn:microsoft.com/office/officeart/2005/8/layout/process5"/>
    <dgm:cxn modelId="{73281B7D-6D7F-4B95-8D68-935AC7C4018A}" type="presParOf" srcId="{1688C34F-7625-4803-BD69-3B09FA53A125}" destId="{63E7B0E3-FBEE-466F-BC9C-3855614F149D}" srcOrd="3" destOrd="0" presId="urn:microsoft.com/office/officeart/2005/8/layout/process5"/>
    <dgm:cxn modelId="{2D9A42C2-BD34-4621-8A26-74483F5E315C}" type="presParOf" srcId="{63E7B0E3-FBEE-466F-BC9C-3855614F149D}" destId="{D828CF30-820C-48F5-AF20-C3CF32FA7419}" srcOrd="0" destOrd="0" presId="urn:microsoft.com/office/officeart/2005/8/layout/process5"/>
    <dgm:cxn modelId="{84E26A27-2273-40C4-BF1D-C49D81BE42C6}" type="presParOf" srcId="{1688C34F-7625-4803-BD69-3B09FA53A125}" destId="{0B3390A4-8EC1-4212-A79D-E83D2C051B4C}" srcOrd="4" destOrd="0" presId="urn:microsoft.com/office/officeart/2005/8/layout/process5"/>
    <dgm:cxn modelId="{F14A06C1-3EA0-41FB-855F-BB10A0FB9B15}" type="presParOf" srcId="{1688C34F-7625-4803-BD69-3B09FA53A125}" destId="{29D5868B-FEE8-4B40-AE8E-B422BDC73A31}" srcOrd="5" destOrd="0" presId="urn:microsoft.com/office/officeart/2005/8/layout/process5"/>
    <dgm:cxn modelId="{196FBFF8-C4CF-40E1-BAA3-E9F9A7744955}" type="presParOf" srcId="{29D5868B-FEE8-4B40-AE8E-B422BDC73A31}" destId="{3CB658E2-27A0-4819-AD71-F42059A4E377}" srcOrd="0" destOrd="0" presId="urn:microsoft.com/office/officeart/2005/8/layout/process5"/>
    <dgm:cxn modelId="{ED195F51-9EF1-4068-AF68-D27DE7A489F5}" type="presParOf" srcId="{1688C34F-7625-4803-BD69-3B09FA53A125}" destId="{4734D524-9069-4367-B83D-16BDF7073E8D}" srcOrd="6" destOrd="0" presId="urn:microsoft.com/office/officeart/2005/8/layout/process5"/>
    <dgm:cxn modelId="{86C9B1C2-2AE0-41CF-B5A4-4FAECD7EB389}" type="presParOf" srcId="{1688C34F-7625-4803-BD69-3B09FA53A125}" destId="{C98D9D02-A2D8-48E5-AF24-029323FF4681}" srcOrd="7" destOrd="0" presId="urn:microsoft.com/office/officeart/2005/8/layout/process5"/>
    <dgm:cxn modelId="{C56A06AD-1788-4A90-9DFB-9C21B263953F}" type="presParOf" srcId="{C98D9D02-A2D8-48E5-AF24-029323FF4681}" destId="{7C4C5906-9A60-4B6B-88DB-6BC382D720A9}" srcOrd="0" destOrd="0" presId="urn:microsoft.com/office/officeart/2005/8/layout/process5"/>
    <dgm:cxn modelId="{C2CAD238-F65D-4764-B701-9679793E1490}" type="presParOf" srcId="{1688C34F-7625-4803-BD69-3B09FA53A125}" destId="{25DC6397-D739-47C3-ADE2-13AEB292B993}" srcOrd="8" destOrd="0" presId="urn:microsoft.com/office/officeart/2005/8/layout/process5"/>
    <dgm:cxn modelId="{63F5644D-1C74-48FD-BD6D-A364BEA47FB9}" type="presParOf" srcId="{1688C34F-7625-4803-BD69-3B09FA53A125}" destId="{1E5E08C6-6483-4D2B-BBB4-ABBF66D37EE7}" srcOrd="9" destOrd="0" presId="urn:microsoft.com/office/officeart/2005/8/layout/process5"/>
    <dgm:cxn modelId="{CB9A6AC8-11B1-4140-BCE6-E5298DEEF652}" type="presParOf" srcId="{1E5E08C6-6483-4D2B-BBB4-ABBF66D37EE7}" destId="{89B98BA5-ABF1-465A-9CAB-2AD9B2435A81}" srcOrd="0" destOrd="0" presId="urn:microsoft.com/office/officeart/2005/8/layout/process5"/>
    <dgm:cxn modelId="{7BBCACC2-8459-471C-A7F4-FAD7010D6E3E}" type="presParOf" srcId="{1688C34F-7625-4803-BD69-3B09FA53A125}" destId="{88C4C8F0-16D6-4838-8263-842E417F3D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61419-43A9-45D3-9908-9400AE325B7C}">
      <dsp:nvSpPr>
        <dsp:cNvPr id="0" name=""/>
        <dsp:cNvSpPr/>
      </dsp:nvSpPr>
      <dsp:spPr>
        <a:xfrm>
          <a:off x="256125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i="1" kern="1200" dirty="0" smtClean="0">
              <a:solidFill>
                <a:schemeClr val="tx1"/>
              </a:solidFill>
            </a:rPr>
            <a:t>Хөрөнгийг хүлээн авах комисс томилох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00272" y="45794"/>
        <a:ext cx="2423850" cy="1418992"/>
      </dsp:txXfrm>
    </dsp:sp>
    <dsp:sp modelId="{3037C86C-1F9D-4669-A8FE-DCA0B41375E6}">
      <dsp:nvSpPr>
        <dsp:cNvPr id="0" name=""/>
        <dsp:cNvSpPr/>
      </dsp:nvSpPr>
      <dsp:spPr>
        <a:xfrm>
          <a:off x="2989338" y="443784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89338" y="568386"/>
        <a:ext cx="372802" cy="373807"/>
      </dsp:txXfrm>
    </dsp:sp>
    <dsp:sp modelId="{267B1B3E-BC7B-40FD-95B5-E3B81369E14B}">
      <dsp:nvSpPr>
        <dsp:cNvPr id="0" name=""/>
        <dsp:cNvSpPr/>
      </dsp:nvSpPr>
      <dsp:spPr>
        <a:xfrm>
          <a:off x="3773127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i="1" kern="1200" dirty="0" smtClean="0">
              <a:solidFill>
                <a:schemeClr val="tx1"/>
              </a:solidFill>
            </a:rPr>
            <a:t>Гүйцэтгэлд хөндлөнгийн хяналтыг хийж, дүгнэлт гаргах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817274" y="45794"/>
        <a:ext cx="2423850" cy="1418992"/>
      </dsp:txXfrm>
    </dsp:sp>
    <dsp:sp modelId="{63E7B0E3-FBEE-466F-BC9C-3855614F149D}">
      <dsp:nvSpPr>
        <dsp:cNvPr id="0" name=""/>
        <dsp:cNvSpPr/>
      </dsp:nvSpPr>
      <dsp:spPr>
        <a:xfrm>
          <a:off x="6506340" y="443784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506340" y="568386"/>
        <a:ext cx="372802" cy="373807"/>
      </dsp:txXfrm>
    </dsp:sp>
    <dsp:sp modelId="{0B3390A4-8EC1-4212-A79D-E83D2C051B4C}">
      <dsp:nvSpPr>
        <dsp:cNvPr id="0" name=""/>
        <dsp:cNvSpPr/>
      </dsp:nvSpPr>
      <dsp:spPr>
        <a:xfrm>
          <a:off x="7290129" y="1647"/>
          <a:ext cx="2512144" cy="1507286"/>
        </a:xfrm>
        <a:prstGeom prst="roundRect">
          <a:avLst>
            <a:gd name="adj" fmla="val 10000"/>
          </a:avLst>
        </a:prstGeom>
        <a:solidFill>
          <a:srgbClr val="FFDEB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i="1" kern="1200" dirty="0" smtClean="0">
              <a:solidFill>
                <a:schemeClr val="tx1"/>
              </a:solidFill>
            </a:rPr>
            <a:t>Хөрөнгийг хүлээн авах, хүлээн авсан протокол шийдвэр гаргах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334276" y="45794"/>
        <a:ext cx="2423850" cy="1418992"/>
      </dsp:txXfrm>
    </dsp:sp>
    <dsp:sp modelId="{29D5868B-FEE8-4B40-AE8E-B422BDC73A31}">
      <dsp:nvSpPr>
        <dsp:cNvPr id="0" name=""/>
        <dsp:cNvSpPr/>
      </dsp:nvSpPr>
      <dsp:spPr>
        <a:xfrm rot="5400000">
          <a:off x="8279914" y="1684783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8359298" y="1730001"/>
        <a:ext cx="373807" cy="372802"/>
      </dsp:txXfrm>
    </dsp:sp>
    <dsp:sp modelId="{4734D524-9069-4367-B83D-16BDF7073E8D}">
      <dsp:nvSpPr>
        <dsp:cNvPr id="0" name=""/>
        <dsp:cNvSpPr/>
      </dsp:nvSpPr>
      <dsp:spPr>
        <a:xfrm>
          <a:off x="7290129" y="2513791"/>
          <a:ext cx="2512144" cy="1507286"/>
        </a:xfrm>
        <a:prstGeom prst="roundRect">
          <a:avLst>
            <a:gd name="adj" fmla="val 10000"/>
          </a:avLst>
        </a:prstGeom>
        <a:solidFill>
          <a:srgbClr val="99FF3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i="1" kern="1200" dirty="0" smtClean="0">
              <a:solidFill>
                <a:schemeClr val="tx1"/>
              </a:solidFill>
            </a:rPr>
            <a:t>Орон нутгийн болон төрийн өмчид бүртгэх, холбогдох этгээдэд хариуцуулах шийдвэр гаргах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334276" y="2557938"/>
        <a:ext cx="2423850" cy="1418992"/>
      </dsp:txXfrm>
    </dsp:sp>
    <dsp:sp modelId="{C98D9D02-A2D8-48E5-AF24-029323FF4681}">
      <dsp:nvSpPr>
        <dsp:cNvPr id="0" name=""/>
        <dsp:cNvSpPr/>
      </dsp:nvSpPr>
      <dsp:spPr>
        <a:xfrm rot="10800000">
          <a:off x="6536486" y="2955928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6696258" y="3080530"/>
        <a:ext cx="372802" cy="373807"/>
      </dsp:txXfrm>
    </dsp:sp>
    <dsp:sp modelId="{25DC6397-D739-47C3-ADE2-13AEB292B993}">
      <dsp:nvSpPr>
        <dsp:cNvPr id="0" name=""/>
        <dsp:cNvSpPr/>
      </dsp:nvSpPr>
      <dsp:spPr>
        <a:xfrm>
          <a:off x="3773127" y="2513791"/>
          <a:ext cx="2512144" cy="1507286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i="1" kern="1200" dirty="0" smtClean="0">
              <a:solidFill>
                <a:schemeClr val="tx1"/>
              </a:solidFill>
            </a:rPr>
            <a:t>Гүйцэтгэл, санхүүжилтийн мэдээллийг ОНХС-ийн мэдээллийн системд бүртгэх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817274" y="2557938"/>
        <a:ext cx="2423850" cy="1418992"/>
      </dsp:txXfrm>
    </dsp:sp>
    <dsp:sp modelId="{1E5E08C6-6483-4D2B-BBB4-ABBF66D37EE7}">
      <dsp:nvSpPr>
        <dsp:cNvPr id="0" name=""/>
        <dsp:cNvSpPr/>
      </dsp:nvSpPr>
      <dsp:spPr>
        <a:xfrm rot="10800000">
          <a:off x="3019484" y="2955928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79256" y="3080530"/>
        <a:ext cx="372802" cy="373807"/>
      </dsp:txXfrm>
    </dsp:sp>
    <dsp:sp modelId="{88C4C8F0-16D6-4838-8263-842E417F3D8B}">
      <dsp:nvSpPr>
        <dsp:cNvPr id="0" name=""/>
        <dsp:cNvSpPr/>
      </dsp:nvSpPr>
      <dsp:spPr>
        <a:xfrm>
          <a:off x="256125" y="2513791"/>
          <a:ext cx="2512144" cy="1507286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i="1" kern="1200" dirty="0" smtClean="0">
              <a:solidFill>
                <a:schemeClr val="tx1"/>
              </a:solidFill>
            </a:rPr>
            <a:t>ИТХ-ийн шийдвэрээр хөрөнгө эзэмших үүрэг хүлээсэн этгээд байгууллагын өмчлөлд бүртгэх, ашиглалт, хадгалалт хамгаалалтыг хариуцах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00272" y="2557938"/>
        <a:ext cx="2423850" cy="1418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8A6A1-0BAF-4F15-AF99-038C3729DA2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7BBA8-5A65-407F-AD84-FD28FEF7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ОНХС-гийн үйл ажиллагаа нь орон нутгийн хөгжлийг дэмжиж, иргэдийн тогтвор, суурьшилтай амьдрах орчин, нөхцлийг бүрдүүлэх зорилготой тул тухайн орон нутгийн иргэдийн оролцоо, санаачлага нь хамгаас чухал асуудал юм. Энэ ч үүднээс иргэдийн оролцох боломжийг хангах үндсэн нөхцлүүдийн нэг нь мэдээллээр хангах үйл ажиллагаа билээ.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BBA8-5A65-407F-AD84-FD28FEF7A8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3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BBA8-5A65-407F-AD84-FD28FEF7A8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313C-421A-44F1-9004-CF19D66FB29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22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19A1-AD96-4440-80C5-BF87C46FD363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3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3EB-2EB5-4720-932A-6357DAE37BE8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09B8-A3A0-4863-9781-EC72035D5ED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4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A23C-8BF9-461B-93BE-3F98EA9C44B1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9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1D0-9C4F-41DB-B6B8-B4EC4280C1FC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60CC-CD49-469B-BDAA-A5C56C0ED56C}" type="datetime1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BD77-6530-4E52-85BF-262B16D07CD9}" type="datetime1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0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17B-1B40-448A-A5A4-3497C692C5C4}" type="datetime1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2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99AAF0-CD2D-4EAC-9544-6827DB7B8AF6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1D86-4F09-4E27-BB59-0B9C7A9970AB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3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DE6641-193C-4762-B53F-2928F98CF5EB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947921-7599-4093-9B80-662DED12BC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25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6834" y="5814741"/>
            <a:ext cx="4589757" cy="357221"/>
          </a:xfrm>
        </p:spPr>
        <p:txBody>
          <a:bodyPr>
            <a:normAutofit lnSpcReduction="10000"/>
          </a:bodyPr>
          <a:lstStyle/>
          <a:p>
            <a:r>
              <a:rPr lang="mn-MN" sz="2000" dirty="0" smtClean="0"/>
              <a:t>2019 оны 03 сарын ....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53526" y="1668076"/>
            <a:ext cx="5907095" cy="62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ТОГТВОРТОЙ АМЬЖИРГАА 3 ТӨСӨЛ</a:t>
            </a:r>
            <a:endParaRPr lang="mn-MN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526" y="2912882"/>
            <a:ext cx="66144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ОНХС-ийн үйл ажиллагааны 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гарын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авлагын танилцуулга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Орон нутгийн сургалт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18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5321" b="10526"/>
          <a:stretch/>
        </p:blipFill>
        <p:spPr>
          <a:xfrm>
            <a:off x="10319510" y="1573254"/>
            <a:ext cx="926667" cy="91179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78" y="551606"/>
            <a:ext cx="2997942" cy="626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23" y="508103"/>
            <a:ext cx="1680638" cy="775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5" y="470444"/>
            <a:ext cx="2191869" cy="6702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720" y="1321490"/>
            <a:ext cx="11338560" cy="45719"/>
          </a:xfrm>
          <a:prstGeom prst="rect">
            <a:avLst/>
          </a:prstGeom>
          <a:solidFill>
            <a:srgbClr val="085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35490" t="10172" r="35515" b="9554"/>
          <a:stretch/>
        </p:blipFill>
        <p:spPr>
          <a:xfrm>
            <a:off x="433637" y="1386063"/>
            <a:ext cx="3073138" cy="47858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514" y="288029"/>
            <a:ext cx="1999218" cy="8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7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mn-MN" sz="4000" b="1" dirty="0" smtClean="0">
                <a:solidFill>
                  <a:schemeClr val="accent2"/>
                </a:solidFill>
              </a:rPr>
              <a:t>Сургалтын хамрах хүрээ: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7139"/>
            <a:ext cx="6500724" cy="4023360"/>
          </a:xfrm>
        </p:spPr>
        <p:txBody>
          <a:bodyPr>
            <a:normAutofit/>
          </a:bodyPr>
          <a:lstStyle/>
          <a:p>
            <a:pPr marL="461963" indent="-404813">
              <a:lnSpc>
                <a:spcPct val="114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mn-MN" sz="3200" dirty="0" smtClean="0"/>
              <a:t>Багийн түвшинд ОНХС-ийн төлөвлөлт</a:t>
            </a:r>
          </a:p>
          <a:p>
            <a:pPr marL="461963" indent="-404813">
              <a:lnSpc>
                <a:spcPct val="1140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mn-MN" sz="3200" dirty="0" smtClean="0"/>
              <a:t>Сумын түвшинд хөрөнгө оруулалтын төслийн үнэлгээ, эрэмбэлэлт</a:t>
            </a:r>
            <a:endParaRPr lang="en-US" sz="3200" dirty="0"/>
          </a:p>
        </p:txBody>
      </p:sp>
      <p:sp>
        <p:nvSpPr>
          <p:cNvPr id="4" name="Right Brace 3"/>
          <p:cNvSpPr/>
          <p:nvPr/>
        </p:nvSpPr>
        <p:spPr>
          <a:xfrm>
            <a:off x="6381942" y="2271860"/>
            <a:ext cx="895546" cy="30542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24622" y="3056875"/>
            <a:ext cx="4260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400" b="1" dirty="0" smtClean="0">
                <a:solidFill>
                  <a:srgbClr val="C00000"/>
                </a:solidFill>
              </a:rPr>
              <a:t>Орон нутгийн </a:t>
            </a:r>
            <a:r>
              <a:rPr lang="mn-MN" sz="4400" b="1" dirty="0" smtClean="0">
                <a:solidFill>
                  <a:srgbClr val="C00000"/>
                </a:solidFill>
              </a:rPr>
              <a:t>сургалт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4900" y="203994"/>
            <a:ext cx="10058400" cy="733425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3. </a:t>
            </a:r>
            <a:r>
              <a:rPr lang="mn-MN" sz="3600" b="1" dirty="0" smtClean="0">
                <a:solidFill>
                  <a:schemeClr val="accent5"/>
                </a:solidFill>
              </a:rPr>
              <a:t>Хэрэгжилт, худалдан авах ажиллагааны гарын авлага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928" t="22268" r="35129" b="12852"/>
          <a:stretch/>
        </p:blipFill>
        <p:spPr>
          <a:xfrm>
            <a:off x="1502927" y="1020763"/>
            <a:ext cx="9407126" cy="57446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3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74" t="22818" r="35128" b="12990"/>
          <a:stretch/>
        </p:blipFill>
        <p:spPr>
          <a:xfrm>
            <a:off x="1395167" y="320510"/>
            <a:ext cx="9049732" cy="59899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2615" y="296454"/>
            <a:ext cx="9550400" cy="571500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altLang="en-US" sz="2400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mn-MN" altLang="en-US" sz="2400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Хяналт-шинжилгээ</a:t>
            </a:r>
            <a:r>
              <a:rPr lang="mn-MN" altLang="en-US" sz="2400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үнэлгээний талаарх ойлголт</a:t>
            </a:r>
            <a:endParaRPr lang="en-US" altLang="en-US" sz="2400" b="1" cap="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3200" y="1514683"/>
            <a:ext cx="1727200" cy="849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Хяналт-шинжилгээ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3200" y="4598968"/>
            <a:ext cx="1727200" cy="812800"/>
          </a:xfrm>
          <a:prstGeom prst="rect">
            <a:avLst/>
          </a:prstGeom>
          <a:solidFill>
            <a:srgbClr val="FFDEB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Үнэлгээ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35200" y="1160126"/>
            <a:ext cx="97536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Төсөл, хөтөлбөрийн хэрэгжилтийн үр дүнг сайжруулахын тулд хэрэгжилтийн талаарх </a:t>
            </a:r>
            <a:r>
              <a:rPr lang="mn-MN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мэдээ, мэдээллийг системтэй </a:t>
            </a:r>
            <a:r>
              <a:rPr lang="mn-MN" sz="24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цуглуулж,</a:t>
            </a:r>
            <a:r>
              <a:rPr lang="mn-MN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дүн </a:t>
            </a:r>
            <a:r>
              <a:rPr lang="mn-MN" sz="24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шинжилгээ хийж </a:t>
            </a:r>
            <a:r>
              <a:rPr lang="mn-MN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удирдлага /оролцогч талууд/-ыг </a:t>
            </a:r>
            <a:r>
              <a:rPr lang="mn-MN" sz="24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мэдээллээр хангах, </a:t>
            </a:r>
            <a:r>
              <a:rPr lang="mn-MN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удирдлагаас мэдээллийн мөрөөр </a:t>
            </a:r>
            <a:r>
              <a:rPr lang="mn-MN" sz="24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хариу үйлдэл үзүүлэх </a:t>
            </a:r>
            <a:r>
              <a:rPr lang="mn-MN" sz="2400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/удирдлагаас шийдвэр гаргах/ </a:t>
            </a:r>
            <a:r>
              <a:rPr lang="mn-MN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үйл ажиллагаа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5200" y="3848397"/>
            <a:ext cx="9753600" cy="1938992"/>
          </a:xfrm>
          <a:prstGeom prst="rect">
            <a:avLst/>
          </a:prstGeom>
          <a:solidFill>
            <a:srgbClr val="FFDEBD"/>
          </a:solidFill>
        </p:spPr>
        <p:txBody>
          <a:bodyPr wrap="square">
            <a:spAutoFit/>
          </a:bodyPr>
          <a:lstStyle/>
          <a:p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Тодорхой хугацааны завсарт төсөл, хөтөлбөрийн хэрэгжилт </a:t>
            </a:r>
            <a:r>
              <a:rPr lang="mn-MN" sz="1867" dirty="0">
                <a:latin typeface="Times New Roman" pitchFamily="18" charset="0"/>
                <a:cs typeface="Times New Roman" pitchFamily="18" charset="0"/>
              </a:rPr>
              <a:t>/бодит гүйцэтгэл/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болон хүрэх ерөнхий үр дүнгийн </a:t>
            </a:r>
            <a:r>
              <a:rPr lang="mn-MN" sz="1867" dirty="0">
                <a:latin typeface="Times New Roman" pitchFamily="18" charset="0"/>
                <a:cs typeface="Times New Roman" pitchFamily="18" charset="0"/>
              </a:rPr>
              <a:t>/төлөвлөсөн үр дүн/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талаарх </a:t>
            </a:r>
            <a:r>
              <a:rPr lang="mn-MN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мэдээ, мэдээллийг системтэй </a:t>
            </a:r>
            <a:r>
              <a:rPr lang="mn-MN" sz="24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цуглуулж,</a:t>
            </a:r>
            <a:r>
              <a:rPr lang="mn-MN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үнэлгээ, харьцуулалт хийж </a:t>
            </a:r>
            <a:r>
              <a:rPr lang="mn-MN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удирдлага /оролцогч талууд/-ыг </a:t>
            </a:r>
            <a:r>
              <a:rPr lang="mn-MN" sz="24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мэдээллээр хангах, </a:t>
            </a:r>
            <a:r>
              <a:rPr lang="mn-MN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удирдлагаас мэдээллийн мөрөөр </a:t>
            </a:r>
            <a:r>
              <a:rPr lang="mn-MN" sz="24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хариу үйлдэл үзүүлэх </a:t>
            </a:r>
            <a:r>
              <a:rPr lang="mn-MN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үйл ажиллагаа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35201" y="3176569"/>
            <a:ext cx="3832604" cy="379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mn-MN" sz="1867" dirty="0">
                <a:latin typeface="Times New Roman" pitchFamily="18" charset="0"/>
                <a:cs typeface="Times New Roman" pitchFamily="18" charset="0"/>
              </a:rPr>
              <a:t>Тасралтгүй хийх үйл ажиллагаа </a:t>
            </a:r>
            <a:endParaRPr lang="en-US" sz="18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35201" y="5919768"/>
            <a:ext cx="5235857" cy="379656"/>
          </a:xfrm>
          <a:prstGeom prst="rect">
            <a:avLst/>
          </a:prstGeom>
          <a:solidFill>
            <a:srgbClr val="FFDEBD"/>
          </a:solidFill>
        </p:spPr>
        <p:txBody>
          <a:bodyPr wrap="none">
            <a:spAutoFit/>
          </a:bodyPr>
          <a:lstStyle/>
          <a:p>
            <a:r>
              <a:rPr lang="mn-MN" sz="1867" dirty="0">
                <a:latin typeface="Times New Roman" pitchFamily="18" charset="0"/>
                <a:cs typeface="Times New Roman" pitchFamily="18" charset="0"/>
              </a:rPr>
              <a:t>Тодорхой хугацааны завсарт хийх үйл ажиллагаа </a:t>
            </a:r>
            <a:endParaRPr lang="en-US" sz="18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556000" y="1295400"/>
            <a:ext cx="4673600" cy="50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Үнэлгээ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08001" y="1295400"/>
            <a:ext cx="1374367" cy="490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indent="-228594" defTabSz="914377">
              <a:lnSpc>
                <a:spcPct val="90000"/>
              </a:lnSpc>
              <a:defRPr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Жишээ: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1765954"/>
            <a:ext cx="9144000" cy="483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41600" y="482601"/>
            <a:ext cx="9550400" cy="571500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mn-MN" altLang="en-US" sz="2400" b="1" cap="all" dirty="0">
                <a:latin typeface="Times New Roman" pitchFamily="18" charset="0"/>
                <a:cs typeface="Times New Roman" pitchFamily="18" charset="0"/>
              </a:rPr>
              <a:t>Хяналт-шинжилгээ, үнэлгээний талаарх ойлголт</a:t>
            </a:r>
            <a:endParaRPr lang="en-US" alt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6377" y="365665"/>
            <a:ext cx="10039546" cy="609600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mn-M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ОНХС-ИЙН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ҮЙЛ </a:t>
            </a:r>
            <a:r>
              <a:rPr lang="mn-M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АЖИЛЛАГААНД ИРГЭДИЙН ОРОЛЦООТОЙ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ХЯНАЛТ-ШИНЖИЛГЭЭ, ҮНЭЛГЭЭ ХИЙХ БОЛОМЖ</a:t>
            </a:r>
            <a:endParaRPr lang="en-US" altLang="en-US" sz="2400" b="1" cap="all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453428" y="1197257"/>
            <a:ext cx="8229600" cy="48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defRPr/>
            </a:pPr>
            <a:r>
              <a:rPr lang="mn-MN" sz="2800" b="1" dirty="0">
                <a:latin typeface="Times New Roman" pitchFamily="18" charset="0"/>
                <a:ea typeface="+mj-ea"/>
                <a:cs typeface="Times New Roman" pitchFamily="18" charset="0"/>
              </a:rPr>
              <a:t>Хяналт-шинжилгээ, үнэлгээний үйл явц: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508000" y="2566968"/>
            <a:ext cx="10457507" cy="502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defRPr/>
            </a:pPr>
            <a:r>
              <a:rPr lang="mn-MN" sz="2800" b="1" dirty="0">
                <a:latin typeface="Times New Roman" pitchFamily="18" charset="0"/>
                <a:ea typeface="+mj-ea"/>
                <a:cs typeface="Times New Roman" pitchFamily="18" charset="0"/>
              </a:rPr>
              <a:t>ОНХС-ийн хэрэгжилтийн үйл явц: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947" y="1661995"/>
            <a:ext cx="2518653" cy="71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mn-MN" sz="2133" dirty="0">
                <a:latin typeface="Times New Roman" pitchFamily="18" charset="0"/>
                <a:cs typeface="Times New Roman" pitchFamily="18" charset="0"/>
              </a:rPr>
              <a:t>Мэдээ, мэдээлэл цуглуулах</a:t>
            </a:r>
            <a:endParaRPr lang="en-US" sz="21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3236" y="1652568"/>
            <a:ext cx="2189964" cy="71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mn-MN" sz="2133" dirty="0">
                <a:latin typeface="Times New Roman" pitchFamily="18" charset="0"/>
                <a:cs typeface="Times New Roman" pitchFamily="18" charset="0"/>
              </a:rPr>
              <a:t>Дүн шинжилгээ  хийх</a:t>
            </a:r>
            <a:endParaRPr lang="en-US" sz="21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5764" y="1647035"/>
            <a:ext cx="2365969" cy="71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mn-MN" sz="2133" dirty="0">
                <a:latin typeface="Times New Roman" pitchFamily="18" charset="0"/>
                <a:cs typeface="Times New Roman" pitchFamily="18" charset="0"/>
              </a:rPr>
              <a:t>Удирдлагыг мэдээллээр хангах</a:t>
            </a:r>
            <a:endParaRPr lang="en-US" sz="21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83028" y="1652568"/>
            <a:ext cx="3407372" cy="71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mn-MN" sz="2133" dirty="0">
                <a:latin typeface="Times New Roman" pitchFamily="18" charset="0"/>
                <a:cs typeface="Times New Roman" pitchFamily="18" charset="0"/>
              </a:rPr>
              <a:t>Шийдвэр буюу хариу үйлдэл, эс үйлдэл</a:t>
            </a:r>
            <a:endParaRPr lang="en-US" sz="2133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>
            <a:stCxn id="12" idx="3"/>
            <a:endCxn id="13" idx="1"/>
          </p:cNvCxnSpPr>
          <p:nvPr/>
        </p:nvCxnSpPr>
        <p:spPr>
          <a:xfrm flipV="1">
            <a:off x="5283200" y="2002635"/>
            <a:ext cx="542564" cy="55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3"/>
            <a:endCxn id="15" idx="1"/>
          </p:cNvCxnSpPr>
          <p:nvPr/>
        </p:nvCxnSpPr>
        <p:spPr>
          <a:xfrm>
            <a:off x="8191733" y="2002635"/>
            <a:ext cx="491295" cy="55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2" idx="1"/>
          </p:cNvCxnSpPr>
          <p:nvPr/>
        </p:nvCxnSpPr>
        <p:spPr>
          <a:xfrm>
            <a:off x="2641600" y="2008168"/>
            <a:ext cx="4516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24547" y="3074968"/>
            <a:ext cx="2518653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mn-MN" sz="2133" dirty="0">
                <a:latin typeface="Times New Roman" pitchFamily="18" charset="0"/>
                <a:cs typeface="Times New Roman" pitchFamily="18" charset="0"/>
              </a:rPr>
              <a:t>ТӨЛӨВЛӨЛТ</a:t>
            </a:r>
            <a:endParaRPr lang="en-US" sz="21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80528" y="3074968"/>
            <a:ext cx="2104271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mn-MN" sz="2133" dirty="0">
                <a:latin typeface="Times New Roman" pitchFamily="18" charset="0"/>
                <a:cs typeface="Times New Roman" pitchFamily="18" charset="0"/>
              </a:rPr>
              <a:t>ГҮЙЦЭТГЭЛ</a:t>
            </a:r>
            <a:endParaRPr lang="en-US" sz="21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29460" y="3074968"/>
            <a:ext cx="2300140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mn-MN" sz="2133" dirty="0">
                <a:latin typeface="Times New Roman" pitchFamily="18" charset="0"/>
                <a:cs typeface="Times New Roman" pitchFamily="18" charset="0"/>
              </a:rPr>
              <a:t>ТАЙЛАГНАЛТ</a:t>
            </a:r>
            <a:endParaRPr lang="en-US" sz="21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83028" y="3074968"/>
            <a:ext cx="3508972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mn-MN" sz="2133" dirty="0">
                <a:latin typeface="Times New Roman" pitchFamily="18" charset="0"/>
                <a:cs typeface="Times New Roman" pitchFamily="18" charset="0"/>
              </a:rPr>
              <a:t>ХӨРӨНГИЙН УДИРДЛАГА</a:t>
            </a:r>
            <a:endParaRPr lang="en-US" sz="2133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>
            <a:endCxn id="46" idx="0"/>
          </p:cNvCxnSpPr>
          <p:nvPr/>
        </p:nvCxnSpPr>
        <p:spPr>
          <a:xfrm>
            <a:off x="1382274" y="2363768"/>
            <a:ext cx="9055240" cy="7112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45" idx="0"/>
          </p:cNvCxnSpPr>
          <p:nvPr/>
        </p:nvCxnSpPr>
        <p:spPr>
          <a:xfrm>
            <a:off x="1382274" y="2363768"/>
            <a:ext cx="5697256" cy="71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44" idx="0"/>
          </p:cNvCxnSpPr>
          <p:nvPr/>
        </p:nvCxnSpPr>
        <p:spPr>
          <a:xfrm>
            <a:off x="1382274" y="2363768"/>
            <a:ext cx="2950390" cy="71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43" idx="0"/>
          </p:cNvCxnSpPr>
          <p:nvPr/>
        </p:nvCxnSpPr>
        <p:spPr>
          <a:xfrm>
            <a:off x="1382273" y="2363768"/>
            <a:ext cx="101600" cy="71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>
            <a:spLocks noRot="1" noChangeArrowheads="1"/>
          </p:cNvSpPr>
          <p:nvPr/>
        </p:nvSpPr>
        <p:spPr>
          <a:xfrm>
            <a:off x="248638" y="3938339"/>
            <a:ext cx="10457507" cy="502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defRPr/>
            </a:pPr>
            <a:r>
              <a:rPr lang="mn-MN" sz="2800" b="1" dirty="0">
                <a:latin typeface="Times New Roman" pitchFamily="18" charset="0"/>
                <a:ea typeface="+mj-ea"/>
                <a:cs typeface="Times New Roman" pitchFamily="18" charset="0"/>
              </a:rPr>
              <a:t>Иргэдийн оролцоо: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Rectangle 3"/>
          <p:cNvSpPr txBox="1">
            <a:spLocks noRot="1" noChangeArrowheads="1"/>
          </p:cNvSpPr>
          <p:nvPr/>
        </p:nvSpPr>
        <p:spPr>
          <a:xfrm>
            <a:off x="248638" y="4440806"/>
            <a:ext cx="11684000" cy="1930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11143" indent="-311143" defTabSz="914377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mn-MN" sz="2400" b="1" dirty="0">
                <a:latin typeface="Times New Roman" pitchFamily="18" charset="0"/>
                <a:cs typeface="Times New Roman" pitchFamily="18" charset="0"/>
              </a:rPr>
              <a:t>Мэдээлэл өгөх</a:t>
            </a:r>
          </a:p>
          <a:p>
            <a:pPr marL="311143" indent="-311143" defTabSz="914377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Мэдээлэл авах</a:t>
            </a:r>
          </a:p>
          <a:p>
            <a:pPr marL="311143" indent="-311143" defTabSz="914377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mn-MN" sz="2400" b="1" dirty="0">
                <a:latin typeface="Times New Roman" pitchFamily="18" charset="0"/>
                <a:cs typeface="Times New Roman" pitchFamily="18" charset="0"/>
              </a:rPr>
              <a:t>Шийдвэр буюу хариу үйлдэл, эс үйлдлийг хийхийг шаардах эрх</a:t>
            </a:r>
          </a:p>
          <a:p>
            <a:pPr marL="311143" indent="-311143" defTabSz="914377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Удирдлагын шийдвэрээр хяналт-шинжилгээ, үнэлгээний багт орсон тохиолдолд багийн үндсэн гишүүний эрх, үүргийг хэрэгжүүлэх</a:t>
            </a:r>
          </a:p>
        </p:txBody>
      </p:sp>
      <p:cxnSp>
        <p:nvCxnSpPr>
          <p:cNvPr id="24" name="Straight Arrow Connector 23"/>
          <p:cNvCxnSpPr>
            <a:stCxn id="43" idx="3"/>
            <a:endCxn id="44" idx="1"/>
          </p:cNvCxnSpPr>
          <p:nvPr/>
        </p:nvCxnSpPr>
        <p:spPr>
          <a:xfrm>
            <a:off x="2743200" y="3430568"/>
            <a:ext cx="5373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4" idx="3"/>
            <a:endCxn id="45" idx="1"/>
          </p:cNvCxnSpPr>
          <p:nvPr/>
        </p:nvCxnSpPr>
        <p:spPr>
          <a:xfrm>
            <a:off x="5384799" y="3430568"/>
            <a:ext cx="54466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5" idx="3"/>
            <a:endCxn id="46" idx="1"/>
          </p:cNvCxnSpPr>
          <p:nvPr/>
        </p:nvCxnSpPr>
        <p:spPr>
          <a:xfrm>
            <a:off x="8229600" y="3430568"/>
            <a:ext cx="4534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5. </a:t>
            </a:r>
            <a:r>
              <a:rPr lang="mn-MN" sz="3600" b="1" dirty="0" smtClean="0">
                <a:solidFill>
                  <a:srgbClr val="7030A0"/>
                </a:solidFill>
              </a:rPr>
              <a:t>ОНХС-аар бий болсон хөрөнгийн удирдлага</a:t>
            </a:r>
            <a:endParaRPr lang="en-US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18876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35289"/>
            <a:ext cx="10058400" cy="907801"/>
          </a:xfrm>
        </p:spPr>
        <p:txBody>
          <a:bodyPr anchor="ctr">
            <a:normAutofit/>
          </a:bodyPr>
          <a:lstStyle/>
          <a:p>
            <a:r>
              <a:rPr lang="mn-MN" sz="4400" b="1" dirty="0" smtClean="0">
                <a:solidFill>
                  <a:srgbClr val="7030A0"/>
                </a:solidFill>
              </a:rPr>
              <a:t>Хөрөнгийн удирдлагын гарын авлага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58324" cy="44136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mn-MN" dirty="0" smtClean="0"/>
              <a:t> </a:t>
            </a:r>
            <a:r>
              <a:rPr lang="en-US" sz="2400" dirty="0"/>
              <a:t>ОНХС</a:t>
            </a:r>
            <a:r>
              <a:rPr lang="mn-MN" sz="2400" dirty="0"/>
              <a:t>-ийн хөрөнгийн эх үүсвэрээр бий болсон хөрөнгийг байгууллагын өмчид бүртгэж</a:t>
            </a:r>
            <a:r>
              <a:rPr lang="en-US" sz="2400" dirty="0"/>
              <a:t>,</a:t>
            </a:r>
            <a:r>
              <a:rPr lang="mn-MN" sz="2400" dirty="0"/>
              <a:t> нягтлан бодох бүртгэлд тусгах </a:t>
            </a:r>
            <a:r>
              <a:rPr lang="mn-MN" sz="2400" dirty="0" smtClean="0"/>
              <a:t>нь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mn-MN" sz="2400" dirty="0"/>
              <a:t> Ө</a:t>
            </a:r>
            <a:r>
              <a:rPr lang="mn-MN" sz="2400" dirty="0" smtClean="0"/>
              <a:t>мчийн </a:t>
            </a:r>
            <a:r>
              <a:rPr lang="mn-MN" sz="2400" dirty="0"/>
              <a:t>ашиглалтын урсгал зардлыг шийдвэрлэх </a:t>
            </a:r>
            <a:r>
              <a:rPr lang="mn-MN" sz="2400" dirty="0" smtClean="0"/>
              <a:t>нь: </a:t>
            </a:r>
          </a:p>
          <a:p>
            <a:pPr marL="801688" lvl="1" indent="-2825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mn-MN" sz="2000" dirty="0" smtClean="0"/>
              <a:t>“</a:t>
            </a:r>
            <a:r>
              <a:rPr lang="mn-MN" sz="2000" dirty="0"/>
              <a:t>эв санааны нэгдэлийн зарчим”, </a:t>
            </a:r>
            <a:endParaRPr lang="mn-MN" sz="2000" dirty="0" smtClean="0"/>
          </a:p>
          <a:p>
            <a:pPr marL="801688" lvl="1" indent="-2825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mn-MN" sz="2000" dirty="0" smtClean="0"/>
              <a:t>“</a:t>
            </a:r>
            <a:r>
              <a:rPr lang="mn-MN" sz="2000" dirty="0"/>
              <a:t>хагас хариуцлагын зарчим”, </a:t>
            </a:r>
            <a:endParaRPr lang="mn-MN" sz="2000" dirty="0" smtClean="0"/>
          </a:p>
          <a:p>
            <a:pPr marL="801688" lvl="1" indent="-2825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mn-MN" sz="2000" dirty="0" smtClean="0"/>
              <a:t>“</a:t>
            </a:r>
            <a:r>
              <a:rPr lang="mn-MN" sz="2000" dirty="0"/>
              <a:t>бүрэн хариуцлагын зарчим”-аар ашиглалтын урсгал зардлыг шийдвэрлэх</a:t>
            </a:r>
            <a:endParaRPr lang="en-US" sz="200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mn-MN" sz="2400" dirty="0"/>
              <a:t>Орон нутгийн өмчийн хөдөлгөөнийг удирдах </a:t>
            </a:r>
            <a:r>
              <a:rPr lang="mn-MN" sz="2400" dirty="0" smtClean="0"/>
              <a:t>нь: худалдах, шилжүүлэх, актлах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mn-MN" sz="2400" dirty="0"/>
              <a:t> </a:t>
            </a:r>
            <a:r>
              <a:rPr lang="mn-MN" sz="2400" dirty="0" smtClean="0"/>
              <a:t>Хөрөнгийн удирдлага дахь иргэдийн оролцоо: </a:t>
            </a:r>
          </a:p>
          <a:p>
            <a:pPr marL="801688" lvl="1" indent="-2825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mn-MN" sz="2000" dirty="0" smtClean="0"/>
              <a:t>Хэрэгжилт тавих иргэдийн хяналт, үнэлгээ</a:t>
            </a:r>
          </a:p>
          <a:p>
            <a:pPr marL="801688" lvl="1" indent="-2825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mn-MN" sz="2000" dirty="0" smtClean="0"/>
              <a:t>Оролцох хэлбэрүүд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mn-MN" sz="4000" b="1" dirty="0"/>
              <a:t>Иргэдийн оролцоо, түүний ач холбогдол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5957"/>
          </a:xfrm>
        </p:spPr>
        <p:txBody>
          <a:bodyPr>
            <a:noAutofit/>
          </a:bodyPr>
          <a:lstStyle/>
          <a:p>
            <a:pPr marL="395288" indent="-3952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mn-MN" sz="2800" dirty="0"/>
              <a:t>ОНХС-ийн үйл ажиллагаан дахь иргэдийн оролцоо гэдэг нь хүлээж суухын нэр бус, аливаа асуудлыг шийдвэрлэхэд дуу хоолой, өөрийн санал бодлоо хэлэх, хийж бүтээх гэсэн бүтээлч үйл ажиллагаа юм.</a:t>
            </a:r>
            <a:endParaRPr lang="en-US" sz="2800" dirty="0"/>
          </a:p>
          <a:p>
            <a:pPr marL="395288" indent="-3952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mn-MN" sz="2800" dirty="0" smtClean="0"/>
              <a:t>Иргэдийг </a:t>
            </a:r>
            <a:r>
              <a:rPr lang="mn-MN" sz="2800" dirty="0"/>
              <a:t>оролцуулах нь гэнэтийн, тохиолдлын үйл явдал бус харин зохион байгуулалттай тасралтгүй үйл ажиллагаа юм.</a:t>
            </a:r>
            <a:r>
              <a:rPr lang="mn-MN" sz="2800" b="1" dirty="0"/>
              <a:t> </a:t>
            </a:r>
            <a:endParaRPr lang="mn-MN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584200"/>
            <a:ext cx="7823200" cy="630237"/>
          </a:xfrm>
        </p:spPr>
        <p:txBody>
          <a:bodyPr>
            <a:noAutofit/>
          </a:bodyPr>
          <a:lstStyle/>
          <a:p>
            <a:pPr algn="r"/>
            <a:r>
              <a:rPr lang="mn-MN" sz="3200" b="1" dirty="0">
                <a:solidFill>
                  <a:schemeClr val="tx2"/>
                </a:solidFill>
              </a:rPr>
              <a:t>Иргэдийн оролцооны ач холбогдол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11" y="1523987"/>
            <a:ext cx="5399157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mn-MN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БҮТЭЭЛЧ ОРОЛЦОО</a:t>
            </a:r>
            <a:endParaRPr 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09029" y="3095172"/>
            <a:ext cx="609600" cy="90872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20"/>
          <p:cNvGrpSpPr/>
          <p:nvPr/>
        </p:nvGrpSpPr>
        <p:grpSpPr>
          <a:xfrm>
            <a:off x="5791200" y="2717802"/>
            <a:ext cx="6400800" cy="1577652"/>
            <a:chOff x="50173" y="4064248"/>
            <a:chExt cx="6404050" cy="1577651"/>
          </a:xfrm>
        </p:grpSpPr>
        <p:grpSp>
          <p:nvGrpSpPr>
            <p:cNvPr id="7" name="Group 21"/>
            <p:cNvGrpSpPr/>
            <p:nvPr/>
          </p:nvGrpSpPr>
          <p:grpSpPr>
            <a:xfrm>
              <a:off x="50174" y="4265094"/>
              <a:ext cx="6404049" cy="1323771"/>
              <a:chOff x="3754868" y="4049510"/>
              <a:chExt cx="5366532" cy="1765028"/>
            </a:xfrm>
          </p:grpSpPr>
          <p:sp>
            <p:nvSpPr>
              <p:cNvPr id="28" name="Left Bracket 27"/>
              <p:cNvSpPr/>
              <p:nvPr/>
            </p:nvSpPr>
            <p:spPr>
              <a:xfrm>
                <a:off x="3754868" y="4050022"/>
                <a:ext cx="231227" cy="1764516"/>
              </a:xfrm>
              <a:prstGeom prst="leftBracket">
                <a:avLst>
                  <a:gd name="adj" fmla="val 32139"/>
                </a:avLst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eft Bracket 28"/>
              <p:cNvSpPr/>
              <p:nvPr/>
            </p:nvSpPr>
            <p:spPr>
              <a:xfrm flipH="1">
                <a:off x="8890173" y="4049510"/>
                <a:ext cx="231227" cy="1764516"/>
              </a:xfrm>
              <a:prstGeom prst="leftBracket">
                <a:avLst>
                  <a:gd name="adj" fmla="val 32139"/>
                </a:avLst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278773" y="5279569"/>
              <a:ext cx="5647780" cy="387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Double Bracket 25"/>
            <p:cNvSpPr/>
            <p:nvPr/>
          </p:nvSpPr>
          <p:spPr>
            <a:xfrm>
              <a:off x="50173" y="4064248"/>
              <a:ext cx="6122028" cy="1577651"/>
            </a:xfrm>
            <a:prstGeom prst="bracketPair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9" name="Picture 2" descr="government and citizen &amp;zcy;&amp;ucy;&amp;rcy;&amp;gcy;&amp;acy;&amp;ncy; &amp;icy;&amp;lcy;&amp;ecy;&amp;rcy;&amp;tscy;үү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2413845"/>
            <a:ext cx="4550329" cy="284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0" y="53340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sz="2400" dirty="0">
                <a:cs typeface="Times New Roman" pitchFamily="18" charset="0"/>
              </a:rPr>
              <a:t>Иргэдэд боломж олгож байгаа нь урам зориг өгөх, идэвх санаачлагатай болох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20898" y="3174601"/>
            <a:ext cx="5835743" cy="5027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mn-MN" sz="2667" dirty="0">
                <a:latin typeface="Gill Sans Ultra Bold Condensed" panose="020B0A06020104020203" pitchFamily="34" charset="0"/>
              </a:rPr>
              <a:t>Иргэдийн бүлэг</a:t>
            </a:r>
            <a:r>
              <a:rPr lang="en-US" sz="2667" dirty="0">
                <a:latin typeface="Gill Sans Ultra Bold Condensed" panose="020B0A06020104020203" pitchFamily="34" charset="0"/>
              </a:rPr>
              <a:t> + </a:t>
            </a:r>
            <a:r>
              <a:rPr lang="mn-MN" sz="2667" dirty="0">
                <a:latin typeface="Gill Sans Ultra Bold Condensed" panose="020B0A06020104020203" pitchFamily="34" charset="0"/>
              </a:rPr>
              <a:t>идэвх санаачлага</a:t>
            </a:r>
            <a:endParaRPr lang="en-US" sz="2667" dirty="0">
              <a:latin typeface="Gill Sans Ultra Bold Condensed" panose="020B0A06020104020203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737600" y="6213310"/>
            <a:ext cx="2844800" cy="365125"/>
          </a:xfrm>
        </p:spPr>
        <p:txBody>
          <a:bodyPr/>
          <a:lstStyle/>
          <a:p>
            <a:fld id="{780641F6-076D-47B9-9A76-B8C8D327F3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584200"/>
            <a:ext cx="7823200" cy="630237"/>
          </a:xfrm>
        </p:spPr>
        <p:txBody>
          <a:bodyPr>
            <a:noAutofit/>
          </a:bodyPr>
          <a:lstStyle/>
          <a:p>
            <a:pPr algn="r"/>
            <a:r>
              <a:rPr lang="mn-MN" sz="3200" b="1" dirty="0">
                <a:solidFill>
                  <a:schemeClr val="tx2"/>
                </a:solidFill>
              </a:rPr>
              <a:t>Иргэдийн оролцооны ач холбогдол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712" y="1523988"/>
            <a:ext cx="5399157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ХАМТЫН АЖИЛЛАГАА 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5787949" y="2973371"/>
            <a:ext cx="6404051" cy="1577652"/>
            <a:chOff x="50173" y="3758332"/>
            <a:chExt cx="6404050" cy="1577651"/>
          </a:xfrm>
        </p:grpSpPr>
        <p:grpSp>
          <p:nvGrpSpPr>
            <p:cNvPr id="7" name="Group 12"/>
            <p:cNvGrpSpPr/>
            <p:nvPr/>
          </p:nvGrpSpPr>
          <p:grpSpPr>
            <a:xfrm>
              <a:off x="50174" y="3959178"/>
              <a:ext cx="6404049" cy="1323771"/>
              <a:chOff x="3754868" y="4049510"/>
              <a:chExt cx="5366532" cy="176502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950075" y="4050021"/>
                <a:ext cx="5065428" cy="69762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mn-MN" sz="2800" dirty="0">
                    <a:latin typeface="Gill Sans Ultra Bold Condensed" panose="020B0A06020104020203" pitchFamily="34" charset="0"/>
                  </a:rPr>
                  <a:t>Санал хэлэлцэх</a:t>
                </a:r>
                <a:r>
                  <a:rPr lang="en-US" sz="2800" dirty="0">
                    <a:latin typeface="Gill Sans Ultra Bold Condensed" panose="020B0A06020104020203" pitchFamily="34" charset="0"/>
                  </a:rPr>
                  <a:t> + </a:t>
                </a:r>
                <a:r>
                  <a:rPr lang="mn-MN" sz="2800" dirty="0">
                    <a:latin typeface="Gill Sans Ultra Bold Condensed" panose="020B0A06020104020203" pitchFamily="34" charset="0"/>
                  </a:rPr>
                  <a:t>асуудал шийдэх</a:t>
                </a:r>
                <a:endParaRPr lang="en-US" sz="2800" dirty="0">
                  <a:latin typeface="Gill Sans Ultra Bold Condensed" panose="020B0A06020104020203" pitchFamily="34" charset="0"/>
                </a:endParaRPr>
              </a:p>
            </p:txBody>
          </p:sp>
          <p:sp>
            <p:nvSpPr>
              <p:cNvPr id="18" name="Left Bracket 17"/>
              <p:cNvSpPr/>
              <p:nvPr/>
            </p:nvSpPr>
            <p:spPr>
              <a:xfrm>
                <a:off x="3754868" y="4050022"/>
                <a:ext cx="231227" cy="1764516"/>
              </a:xfrm>
              <a:prstGeom prst="leftBracket">
                <a:avLst>
                  <a:gd name="adj" fmla="val 32139"/>
                </a:avLst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Left Bracket 18"/>
              <p:cNvSpPr/>
              <p:nvPr/>
            </p:nvSpPr>
            <p:spPr>
              <a:xfrm flipH="1">
                <a:off x="8890173" y="4049510"/>
                <a:ext cx="231227" cy="1764516"/>
              </a:xfrm>
              <a:prstGeom prst="leftBracket">
                <a:avLst>
                  <a:gd name="adj" fmla="val 32139"/>
                </a:avLst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278773" y="4559727"/>
              <a:ext cx="5647780" cy="387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Double Bracket 15"/>
            <p:cNvSpPr/>
            <p:nvPr/>
          </p:nvSpPr>
          <p:spPr>
            <a:xfrm>
              <a:off x="50173" y="3758332"/>
              <a:ext cx="6122028" cy="1577651"/>
            </a:xfrm>
            <a:prstGeom prst="bracketPair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4100" name="Picture 4" descr="Image result for cooperation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3" y="2118190"/>
            <a:ext cx="4035424" cy="32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978400" y="3382740"/>
            <a:ext cx="609600" cy="90872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380959" y="4902937"/>
            <a:ext cx="6387485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133" dirty="0">
                <a:cs typeface="Times New Roman" pitchFamily="18" charset="0"/>
              </a:rPr>
              <a:t>Иргэдийн дэмжлэг хүлээсэн, тэдний хэрэгцээ шаардлагад нийцсэн шийдвэр гаргах нь тухайн орон нутгийн бодлогын залгамж чанарыг хадгалах, төрийн үйлчилгээний чанар, хүртээмж сайжрах сайн талтай. </a:t>
            </a:r>
            <a:endParaRPr lang="en-US" sz="2133" dirty="0">
              <a:cs typeface="Times New Roman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737600" y="6213310"/>
            <a:ext cx="2844800" cy="365125"/>
          </a:xfrm>
        </p:spPr>
        <p:txBody>
          <a:bodyPr/>
          <a:lstStyle/>
          <a:p>
            <a:fld id="{780641F6-076D-47B9-9A76-B8C8D327F3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584200"/>
            <a:ext cx="7823200" cy="630237"/>
          </a:xfrm>
        </p:spPr>
        <p:txBody>
          <a:bodyPr>
            <a:noAutofit/>
          </a:bodyPr>
          <a:lstStyle/>
          <a:p>
            <a:pPr algn="r"/>
            <a:r>
              <a:rPr lang="mn-MN" sz="2667" b="1" dirty="0">
                <a:solidFill>
                  <a:schemeClr val="tx2"/>
                </a:solidFill>
              </a:rPr>
              <a:t>Иргэдийн оролцооны ач холбогдол</a:t>
            </a:r>
            <a:endParaRPr lang="en-US" sz="2667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712" y="1523987"/>
            <a:ext cx="5399157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mn-MN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ИРГЭДИЙН ХЯНАЛТ</a:t>
            </a:r>
            <a:endParaRPr 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68800" y="3126364"/>
            <a:ext cx="609600" cy="90872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97481"/>
            <a:ext cx="3454400" cy="27587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20"/>
          <p:cNvGrpSpPr/>
          <p:nvPr/>
        </p:nvGrpSpPr>
        <p:grpSpPr>
          <a:xfrm>
            <a:off x="5181601" y="2717802"/>
            <a:ext cx="7240143" cy="1577652"/>
            <a:chOff x="50173" y="4064248"/>
            <a:chExt cx="6404050" cy="1577651"/>
          </a:xfrm>
        </p:grpSpPr>
        <p:grpSp>
          <p:nvGrpSpPr>
            <p:cNvPr id="7" name="Group 21"/>
            <p:cNvGrpSpPr/>
            <p:nvPr/>
          </p:nvGrpSpPr>
          <p:grpSpPr>
            <a:xfrm>
              <a:off x="50174" y="4265094"/>
              <a:ext cx="6404049" cy="1323771"/>
              <a:chOff x="3754868" y="4049510"/>
              <a:chExt cx="5366532" cy="1765028"/>
            </a:xfrm>
          </p:grpSpPr>
          <p:sp>
            <p:nvSpPr>
              <p:cNvPr id="28" name="Left Bracket 27"/>
              <p:cNvSpPr/>
              <p:nvPr/>
            </p:nvSpPr>
            <p:spPr>
              <a:xfrm>
                <a:off x="3754868" y="4050022"/>
                <a:ext cx="231227" cy="1764516"/>
              </a:xfrm>
              <a:prstGeom prst="leftBracket">
                <a:avLst>
                  <a:gd name="adj" fmla="val 32139"/>
                </a:avLst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eft Bracket 28"/>
              <p:cNvSpPr/>
              <p:nvPr/>
            </p:nvSpPr>
            <p:spPr>
              <a:xfrm flipH="1">
                <a:off x="8890173" y="4049510"/>
                <a:ext cx="231227" cy="1764516"/>
              </a:xfrm>
              <a:prstGeom prst="leftBracket">
                <a:avLst>
                  <a:gd name="adj" fmla="val 32139"/>
                </a:avLst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Double Bracket 25"/>
            <p:cNvSpPr/>
            <p:nvPr/>
          </p:nvSpPr>
          <p:spPr>
            <a:xfrm>
              <a:off x="50173" y="4064248"/>
              <a:ext cx="6122028" cy="1577651"/>
            </a:xfrm>
            <a:prstGeom prst="bracketPair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9349" y="5347822"/>
            <a:ext cx="6961659" cy="107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n-MN" sz="2133" dirty="0">
                <a:cs typeface="Times New Roman" pitchFamily="18" charset="0"/>
              </a:rPr>
              <a:t>Иргэд оролцож байгаа нь өөрөө хяналтын үйл ажиллагаа</a:t>
            </a:r>
          </a:p>
          <a:p>
            <a:pPr algn="ctr">
              <a:lnSpc>
                <a:spcPct val="150000"/>
              </a:lnSpc>
            </a:pPr>
            <a:r>
              <a:rPr lang="mn-MN" sz="2133" dirty="0">
                <a:cs typeface="Times New Roman" pitchFamily="18" charset="0"/>
              </a:rPr>
              <a:t>Харилцан бие биедээ мэдээллээ хуваалцах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9346" y="3174601"/>
            <a:ext cx="6044732" cy="5027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mn-MN" sz="2667" dirty="0">
                <a:latin typeface="Gill Sans Ultra Bold Condensed" panose="020B0A06020104020203" pitchFamily="34" charset="0"/>
              </a:rPr>
              <a:t>Мэдээлэл хүргэх</a:t>
            </a:r>
            <a:r>
              <a:rPr lang="en-US" sz="2667" dirty="0">
                <a:latin typeface="Gill Sans Ultra Bold Condensed" panose="020B0A06020104020203" pitchFamily="34" charset="0"/>
              </a:rPr>
              <a:t> + </a:t>
            </a:r>
            <a:r>
              <a:rPr lang="mn-MN" sz="2667" dirty="0">
                <a:latin typeface="Gill Sans Ultra Bold Condensed" panose="020B0A06020104020203" pitchFamily="34" charset="0"/>
              </a:rPr>
              <a:t>мэдээлэл ашиглах</a:t>
            </a:r>
            <a:endParaRPr lang="en-US" sz="2667" dirty="0">
              <a:latin typeface="Gill Sans Ultra Bold Condensed" panose="020B0A06020104020203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714998" y="3774767"/>
            <a:ext cx="5647780" cy="387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737600" y="6213310"/>
            <a:ext cx="2844800" cy="365125"/>
          </a:xfrm>
        </p:spPr>
        <p:txBody>
          <a:bodyPr/>
          <a:lstStyle/>
          <a:p>
            <a:fld id="{780641F6-076D-47B9-9A76-B8C8D327F3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65825"/>
            <a:ext cx="10058400" cy="1071535"/>
          </a:xfrm>
        </p:spPr>
        <p:txBody>
          <a:bodyPr anchor="ctr">
            <a:normAutofit/>
          </a:bodyPr>
          <a:lstStyle/>
          <a:p>
            <a:r>
              <a:rPr lang="mn-MN" sz="4000" b="1" dirty="0"/>
              <a:t>Мэдээллийн ил тод байдал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991" y="1845734"/>
            <a:ext cx="7136091" cy="2462315"/>
          </a:xfrm>
        </p:spPr>
        <p:txBody>
          <a:bodyPr>
            <a:normAutofit/>
          </a:bodyPr>
          <a:lstStyle/>
          <a:p>
            <a:pPr marL="339725" indent="-339725">
              <a:buFont typeface="Wingdings" panose="05000000000000000000" pitchFamily="2" charset="2"/>
              <a:buChar char="Ø"/>
            </a:pPr>
            <a:r>
              <a:rPr lang="mn-MN" i="1" u="sng" dirty="0"/>
              <a:t>Төлөвлөлт</a:t>
            </a:r>
            <a:r>
              <a:rPr lang="mn-MN" dirty="0" smtClean="0"/>
              <a:t>: </a:t>
            </a:r>
          </a:p>
          <a:p>
            <a:pPr marL="339725" indent="-339725">
              <a:buFont typeface="Wingdings" panose="05000000000000000000" pitchFamily="2" charset="2"/>
              <a:buChar char="Ø"/>
            </a:pPr>
            <a:r>
              <a:rPr lang="mn-MN" i="1" u="sng" dirty="0" smtClean="0"/>
              <a:t>Төслийн </a:t>
            </a:r>
            <a:r>
              <a:rPr lang="mn-MN" i="1" u="sng" dirty="0"/>
              <a:t>үнэлгээ, </a:t>
            </a:r>
            <a:r>
              <a:rPr lang="mn-MN" i="1" u="sng" dirty="0" smtClean="0"/>
              <a:t>эрэмбэлэлт</a:t>
            </a:r>
          </a:p>
          <a:p>
            <a:pPr marL="339725" indent="-3397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mn-MN" i="1" u="sng" dirty="0"/>
              <a:t>Хэрэгжилт болон худалдан авах ажиллагаа</a:t>
            </a:r>
            <a:r>
              <a:rPr lang="mn-MN" dirty="0"/>
              <a:t>: </a:t>
            </a:r>
            <a:r>
              <a:rPr lang="mn-MN" sz="1800" dirty="0"/>
              <a:t>Сангийн яамнаас баталсан "Олон нийтийн оролцоотой худалдан авах ажиллагааны журам"-ын дагуу худалдан авах ажиллагаанд оролцох “Иргэдийн бүлгийн жагсаалт”-ыг хэвлэл мэдээллийн хэрэгсэл, цахим хуудсаар дамжуулан иргэдэд нээлттэй </a:t>
            </a:r>
            <a:r>
              <a:rPr lang="mn-MN" sz="1800" dirty="0" smtClean="0"/>
              <a:t>мэдээлнэ.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7AAC50-EA2F-4B39-A25A-391F795FE8C5}"/>
              </a:ext>
            </a:extLst>
          </p:cNvPr>
          <p:cNvSpPr/>
          <p:nvPr/>
        </p:nvSpPr>
        <p:spPr>
          <a:xfrm>
            <a:off x="572618" y="2232744"/>
            <a:ext cx="3446971" cy="15799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lvl="0" algn="ctr">
              <a:spcAft>
                <a:spcPts val="1000"/>
              </a:spcAft>
            </a:pPr>
            <a:endParaRPr lang="mn-MN" sz="1200" b="1" dirty="0">
              <a:solidFill>
                <a:schemeClr val="bg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 algn="ctr">
              <a:spcAft>
                <a:spcPts val="1000"/>
              </a:spcAft>
            </a:pPr>
            <a:r>
              <a:rPr lang="mn-MN" sz="28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Мэдээлэлтэй иргэн </a:t>
            </a:r>
            <a:r>
              <a:rPr lang="mn-MN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- чанартай </a:t>
            </a:r>
            <a:r>
              <a:rPr lang="mn-MN" sz="28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оролцоо</a:t>
            </a:r>
          </a:p>
          <a:p>
            <a:pPr lvl="0" algn="ctr">
              <a:spcAft>
                <a:spcPts val="1000"/>
              </a:spcAft>
            </a:pPr>
            <a:endParaRPr lang="en-US" sz="1200" b="1" dirty="0">
              <a:solidFill>
                <a:schemeClr val="bg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157" y="4308049"/>
            <a:ext cx="107088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mn-MN" sz="2000" i="1" u="sng" dirty="0"/>
              <a:t>Хяналт шинжилгээ үнэлгээ</a:t>
            </a:r>
            <a:r>
              <a:rPr lang="mn-MN" sz="2000" dirty="0"/>
              <a:t>: </a:t>
            </a:r>
            <a:r>
              <a:rPr lang="mn-MN" dirty="0"/>
              <a:t>Ж</a:t>
            </a:r>
            <a:r>
              <a:rPr lang="en-US" dirty="0" err="1"/>
              <a:t>урмын</a:t>
            </a:r>
            <a:r>
              <a:rPr lang="en-US" dirty="0"/>
              <a:t> 9.5-д </a:t>
            </a:r>
            <a:r>
              <a:rPr lang="en-US" dirty="0" err="1"/>
              <a:t>заасны</a:t>
            </a:r>
            <a:r>
              <a:rPr lang="en-US" dirty="0"/>
              <a:t> </a:t>
            </a:r>
            <a:r>
              <a:rPr lang="en-US" dirty="0" err="1"/>
              <a:t>дагуу</a:t>
            </a:r>
            <a:r>
              <a:rPr lang="en-US" dirty="0"/>
              <a:t> </a:t>
            </a:r>
            <a:r>
              <a:rPr lang="en-US" dirty="0" err="1"/>
              <a:t>хийсэн</a:t>
            </a:r>
            <a:r>
              <a:rPr lang="en-US" dirty="0"/>
              <a:t> </a:t>
            </a:r>
            <a:r>
              <a:rPr lang="en-US" dirty="0" err="1"/>
              <a:t>хяналт-шинжилгээ</a:t>
            </a:r>
            <a:r>
              <a:rPr lang="en-US" dirty="0"/>
              <a:t>, </a:t>
            </a:r>
            <a:r>
              <a:rPr lang="en-US" dirty="0" err="1"/>
              <a:t>үнэлгээний</a:t>
            </a:r>
            <a:r>
              <a:rPr lang="en-US" dirty="0"/>
              <a:t> </a:t>
            </a:r>
            <a:r>
              <a:rPr lang="en-US" dirty="0" err="1"/>
              <a:t>тайлан</a:t>
            </a:r>
            <a:r>
              <a:rPr lang="en-US" dirty="0"/>
              <a:t>, </a:t>
            </a:r>
            <a:r>
              <a:rPr lang="en-US" dirty="0" err="1"/>
              <a:t>дүгнэлт</a:t>
            </a:r>
            <a:r>
              <a:rPr lang="en-US" dirty="0"/>
              <a:t>, </a:t>
            </a:r>
            <a:r>
              <a:rPr lang="en-US" dirty="0" err="1"/>
              <a:t>зөвлөмжийг</a:t>
            </a:r>
            <a:r>
              <a:rPr lang="en-US" dirty="0"/>
              <a:t> ОНХС-</a:t>
            </a:r>
            <a:r>
              <a:rPr lang="en-US" dirty="0" err="1"/>
              <a:t>ийн</a:t>
            </a:r>
            <a:r>
              <a:rPr lang="en-US" dirty="0"/>
              <a:t> </a:t>
            </a:r>
            <a:r>
              <a:rPr lang="en-US" dirty="0" err="1"/>
              <a:t>цахим</a:t>
            </a:r>
            <a:r>
              <a:rPr lang="en-US" dirty="0"/>
              <a:t> </a:t>
            </a:r>
            <a:r>
              <a:rPr lang="en-US" dirty="0" err="1"/>
              <a:t>хуудсаар</a:t>
            </a:r>
            <a:r>
              <a:rPr lang="en-US" dirty="0"/>
              <a:t> </a:t>
            </a:r>
            <a:r>
              <a:rPr lang="en-US" dirty="0" err="1"/>
              <a:t>дамжуулан</a:t>
            </a:r>
            <a:r>
              <a:rPr lang="en-US" dirty="0"/>
              <a:t> </a:t>
            </a:r>
            <a:r>
              <a:rPr lang="en-US" dirty="0" err="1"/>
              <a:t>олон</a:t>
            </a:r>
            <a:r>
              <a:rPr lang="en-US" dirty="0"/>
              <a:t> </a:t>
            </a:r>
            <a:r>
              <a:rPr lang="en-US" dirty="0" err="1"/>
              <a:t>нийтэд</a:t>
            </a:r>
            <a:r>
              <a:rPr lang="en-US" dirty="0"/>
              <a:t> </a:t>
            </a:r>
            <a:r>
              <a:rPr lang="en-US" dirty="0" err="1"/>
              <a:t>тухай</a:t>
            </a:r>
            <a:r>
              <a:rPr lang="en-US" dirty="0"/>
              <a:t> </a:t>
            </a:r>
            <a:r>
              <a:rPr lang="en-US" dirty="0" err="1"/>
              <a:t>бүр</a:t>
            </a:r>
            <a:r>
              <a:rPr lang="en-US" dirty="0"/>
              <a:t> </a:t>
            </a:r>
            <a:r>
              <a:rPr lang="en-US" dirty="0" err="1"/>
              <a:t>мэдээлэх</a:t>
            </a:r>
            <a:r>
              <a:rPr lang="en-US" dirty="0"/>
              <a:t> </a:t>
            </a:r>
            <a:r>
              <a:rPr lang="en-US" dirty="0" err="1" smtClean="0"/>
              <a:t>үүргийг</a:t>
            </a:r>
            <a:r>
              <a:rPr lang="en-US" dirty="0" smtClean="0"/>
              <a:t> </a:t>
            </a:r>
            <a:r>
              <a:rPr lang="en-US" dirty="0" err="1" smtClean="0"/>
              <a:t>сум</a:t>
            </a:r>
            <a:r>
              <a:rPr lang="en-US" dirty="0"/>
              <a:t>, </a:t>
            </a:r>
            <a:r>
              <a:rPr lang="en-US" dirty="0" err="1"/>
              <a:t>дүүргийн</a:t>
            </a:r>
            <a:r>
              <a:rPr lang="en-US" dirty="0"/>
              <a:t> </a:t>
            </a:r>
            <a:r>
              <a:rPr lang="en-US" dirty="0" err="1"/>
              <a:t>Засаг</a:t>
            </a:r>
            <a:r>
              <a:rPr lang="en-US" dirty="0"/>
              <a:t> </a:t>
            </a:r>
            <a:r>
              <a:rPr lang="en-US" dirty="0" err="1"/>
              <a:t>даргын</a:t>
            </a:r>
            <a:r>
              <a:rPr lang="en-US" dirty="0"/>
              <a:t> </a:t>
            </a:r>
            <a:r>
              <a:rPr lang="en-US" dirty="0" err="1"/>
              <a:t>Тамгын</a:t>
            </a:r>
            <a:r>
              <a:rPr lang="en-US" dirty="0"/>
              <a:t> </a:t>
            </a:r>
            <a:r>
              <a:rPr lang="en-US" dirty="0" err="1"/>
              <a:t>газар</a:t>
            </a:r>
            <a:r>
              <a:rPr lang="en-US" dirty="0"/>
              <a:t> </a:t>
            </a:r>
            <a:r>
              <a:rPr lang="en-US" dirty="0" err="1"/>
              <a:t>хүлээнэ</a:t>
            </a:r>
            <a:r>
              <a:rPr lang="mn-MN" dirty="0"/>
              <a:t> гэж заасан </a:t>
            </a:r>
            <a:r>
              <a:rPr lang="en-US" dirty="0"/>
              <a:t>(</a:t>
            </a:r>
            <a:r>
              <a:rPr lang="mn-MN" dirty="0"/>
              <a:t>Журмын 9.6</a:t>
            </a:r>
            <a:r>
              <a:rPr lang="en-US" dirty="0"/>
              <a:t>)</a:t>
            </a:r>
            <a:r>
              <a:rPr lang="mn-MN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mn-MN" sz="2000" i="1" u="sng" dirty="0"/>
              <a:t>Хөрөнгийн удирдлага</a:t>
            </a:r>
            <a:r>
              <a:rPr lang="mn-MN" sz="2000" dirty="0"/>
              <a:t>: </a:t>
            </a:r>
            <a:r>
              <a:rPr lang="en-US" dirty="0"/>
              <a:t>ОНХС-</a:t>
            </a:r>
            <a:r>
              <a:rPr lang="en-US" dirty="0" err="1"/>
              <a:t>ийн</a:t>
            </a:r>
            <a:r>
              <a:rPr lang="en-US" dirty="0"/>
              <a:t> </a:t>
            </a:r>
            <a:r>
              <a:rPr lang="en-US" dirty="0" err="1"/>
              <a:t>хөрөнгийн</a:t>
            </a:r>
            <a:r>
              <a:rPr lang="en-US" dirty="0"/>
              <a:t> </a:t>
            </a:r>
            <a:r>
              <a:rPr lang="en-US" dirty="0" err="1"/>
              <a:t>эх</a:t>
            </a:r>
            <a:r>
              <a:rPr lang="en-US" dirty="0"/>
              <a:t> </a:t>
            </a:r>
            <a:r>
              <a:rPr lang="en-US" dirty="0" err="1"/>
              <a:t>үүсвэрээр</a:t>
            </a:r>
            <a:r>
              <a:rPr lang="en-US" dirty="0"/>
              <a:t> </a:t>
            </a:r>
            <a:r>
              <a:rPr lang="en-US" dirty="0" err="1"/>
              <a:t>хэрэгжүүлсэн</a:t>
            </a:r>
            <a:r>
              <a:rPr lang="en-US" dirty="0"/>
              <a:t> </a:t>
            </a:r>
            <a:r>
              <a:rPr lang="en-US" dirty="0" err="1"/>
              <a:t>хөрөнгө</a:t>
            </a:r>
            <a:r>
              <a:rPr lang="en-US" dirty="0"/>
              <a:t> </a:t>
            </a:r>
            <a:r>
              <a:rPr lang="en-US" dirty="0" err="1"/>
              <a:t>оруулалтын</a:t>
            </a:r>
            <a:r>
              <a:rPr lang="en-US" dirty="0"/>
              <a:t> </a:t>
            </a:r>
            <a:r>
              <a:rPr lang="en-US" dirty="0" err="1"/>
              <a:t>үр</a:t>
            </a:r>
            <a:r>
              <a:rPr lang="en-US" dirty="0"/>
              <a:t> </a:t>
            </a:r>
            <a:r>
              <a:rPr lang="en-US" dirty="0" err="1"/>
              <a:t>дүнд</a:t>
            </a:r>
            <a:r>
              <a:rPr lang="en-US" dirty="0"/>
              <a:t> </a:t>
            </a:r>
            <a:r>
              <a:rPr lang="en-US" dirty="0" err="1"/>
              <a:t>бий</a:t>
            </a:r>
            <a:r>
              <a:rPr lang="en-US" dirty="0"/>
              <a:t> </a:t>
            </a:r>
            <a:r>
              <a:rPr lang="en-US" dirty="0" err="1"/>
              <a:t>болсон</a:t>
            </a:r>
            <a:r>
              <a:rPr lang="en-US" dirty="0"/>
              <a:t> </a:t>
            </a:r>
            <a:r>
              <a:rPr lang="en-US" dirty="0" err="1"/>
              <a:t>барилга</a:t>
            </a:r>
            <a:r>
              <a:rPr lang="en-US" dirty="0"/>
              <a:t> </a:t>
            </a:r>
            <a:r>
              <a:rPr lang="en-US" dirty="0" err="1"/>
              <a:t>байгууламж</a:t>
            </a:r>
            <a:r>
              <a:rPr lang="en-US" dirty="0"/>
              <a:t>, </a:t>
            </a:r>
            <a:r>
              <a:rPr lang="en-US" dirty="0" err="1"/>
              <a:t>тоног</a:t>
            </a:r>
            <a:r>
              <a:rPr lang="en-US" dirty="0"/>
              <a:t> </a:t>
            </a:r>
            <a:r>
              <a:rPr lang="en-US" dirty="0" err="1"/>
              <a:t>төхөөрөмж</a:t>
            </a:r>
            <a:r>
              <a:rPr lang="en-US" dirty="0"/>
              <a:t>, </a:t>
            </a:r>
            <a:r>
              <a:rPr lang="en-US" dirty="0" err="1"/>
              <a:t>эд</a:t>
            </a:r>
            <a:r>
              <a:rPr lang="en-US" dirty="0"/>
              <a:t> </a:t>
            </a:r>
            <a:r>
              <a:rPr lang="en-US" dirty="0" err="1" smtClean="0"/>
              <a:t>хөрөнгий</a:t>
            </a:r>
            <a:r>
              <a:rPr lang="mn-MN" dirty="0" smtClean="0"/>
              <a:t>н талаарх </a:t>
            </a:r>
            <a:r>
              <a:rPr lang="mn-MN" dirty="0"/>
              <a:t>мэдээллийг ОНХС-гийн удирдлагын мэдээллийн системээс иргэд цахим хэлбэрээр нэвтрэн үзэх боломжтой.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4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3925"/>
          </a:xfrm>
        </p:spPr>
        <p:txBody>
          <a:bodyPr anchor="ctr">
            <a:normAutofit/>
          </a:bodyPr>
          <a:lstStyle/>
          <a:p>
            <a:r>
              <a:rPr lang="mn-MN" sz="4000" b="1" dirty="0" smtClean="0"/>
              <a:t>ОНХС-ийн үе шатууд:  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1616" t="19312" r="37303" b="41874"/>
          <a:stretch/>
        </p:blipFill>
        <p:spPr bwMode="auto">
          <a:xfrm>
            <a:off x="974360" y="1593396"/>
            <a:ext cx="10531099" cy="4558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27464" y="1340528"/>
            <a:ext cx="9996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5751" y="268485"/>
            <a:ext cx="8660091" cy="1022988"/>
          </a:xfrm>
        </p:spPr>
        <p:txBody>
          <a:bodyPr anchor="ctr">
            <a:normAutofit/>
          </a:bodyPr>
          <a:lstStyle/>
          <a:p>
            <a:r>
              <a:rPr lang="mn-MN" sz="3200" b="1" dirty="0"/>
              <a:t>ОНХС-гийн үе шатуудад иргэд оролцох </a:t>
            </a:r>
            <a:r>
              <a:rPr lang="mn-MN" sz="3200" b="1" dirty="0" smtClean="0"/>
              <a:t>боломж: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526" t="23505" r="26933" b="29622"/>
          <a:stretch/>
        </p:blipFill>
        <p:spPr>
          <a:xfrm>
            <a:off x="1555421" y="1291472"/>
            <a:ext cx="8663233" cy="50155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0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912" t="21168" r="23608" b="10653"/>
          <a:stretch/>
        </p:blipFill>
        <p:spPr>
          <a:xfrm>
            <a:off x="1602552" y="122548"/>
            <a:ext cx="8917759" cy="62044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7921-7599-4093-9B80-662DED12BC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21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</TotalTime>
  <Words>737</Words>
  <Application>Microsoft Office PowerPoint</Application>
  <PresentationFormat>Widescreen</PresentationFormat>
  <Paragraphs>98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Gill Sans Ultra Bold Condensed</vt:lpstr>
      <vt:lpstr>Segoe UI Light</vt:lpstr>
      <vt:lpstr>Times New Roman</vt:lpstr>
      <vt:lpstr>Tw Cen MT</vt:lpstr>
      <vt:lpstr>Wingdings</vt:lpstr>
      <vt:lpstr>Retrospect</vt:lpstr>
      <vt:lpstr>PowerPoint Presentation</vt:lpstr>
      <vt:lpstr>Иргэдийн оролцоо, түүний ач холбогдол</vt:lpstr>
      <vt:lpstr>Иргэдийн оролцооны ач холбогдол</vt:lpstr>
      <vt:lpstr>Иргэдийн оролцооны ач холбогдол</vt:lpstr>
      <vt:lpstr>Иргэдийн оролцооны ач холбогдол</vt:lpstr>
      <vt:lpstr>Мэдээллийн ил тод байдал</vt:lpstr>
      <vt:lpstr>ОНХС-ийн үе шатууд:  </vt:lpstr>
      <vt:lpstr>ОНХС-гийн үе шатуудад иргэд оролцох боломж:</vt:lpstr>
      <vt:lpstr>PowerPoint Presentation</vt:lpstr>
      <vt:lpstr>Сургалтын хамрах хүрээ:</vt:lpstr>
      <vt:lpstr>3. Хэрэгжилт, худалдан авах ажиллагааны гарын авлага</vt:lpstr>
      <vt:lpstr>PowerPoint Presentation</vt:lpstr>
      <vt:lpstr>4. Хяналт-шинжилгээ, үнэлгээний талаарх ойлголт</vt:lpstr>
      <vt:lpstr>Хяналт-шинжилгээ, үнэлгээний талаарх ойлголт</vt:lpstr>
      <vt:lpstr>ОНХС-ИЙН ҮЙЛ АЖИЛЛАГААНД ИРГЭДИЙН ОРОЛЦООТОЙ ХЯНАЛТ-ШИНЖИЛГЭЭ, ҮНЭЛГЭЭ ХИЙХ БОЛОМЖ</vt:lpstr>
      <vt:lpstr>5. ОНХС-аар бий болсон хөрөнгийн удирдлага</vt:lpstr>
      <vt:lpstr>Хөрөнгийн удирдлагын гарын авлага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Danaa</dc:creator>
  <cp:lastModifiedBy>Danaa</cp:lastModifiedBy>
  <cp:revision>20</cp:revision>
  <dcterms:created xsi:type="dcterms:W3CDTF">2019-02-21T13:23:18Z</dcterms:created>
  <dcterms:modified xsi:type="dcterms:W3CDTF">2019-03-06T12:30:25Z</dcterms:modified>
</cp:coreProperties>
</file>